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5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Text 8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1" name="Text 9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ROOTED IN AFRICA. READY FOR THE FUTURE.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 Afrocentric, competency-based education framework that develops values-driven,</a:t>
            </a:r>
            <a:endParaRPr lang="en-US" sz="1100" dirty="0"/>
          </a:p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future-ready learners for Africa and the world.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pic>
        <p:nvPicPr>
          <p:cNvPr id="16" name="Image 0" descr="/tmp/diagram_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2514600" y="960120"/>
            <a:ext cx="9582912" cy="5349240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22" name="Shape 19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24" name="Shape 21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25" name="Shape 22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26" name="Shape 23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27" name="Shape 24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28" name="Shape 25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30" name="Shape 27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31" name="Shape 28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33" name="Shape 30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34" name="Shape 31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36" name="Shape 33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37" name="Shape 34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39" name="Shape 36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0" name="Shape 37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41" name="Shape 38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2" name="Shape 39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43" name="Shape 40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44" name="Shape 41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45" name="Shape 42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6" name="Shape 43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47" name="Shape 44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8" name="Shape 45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49" name="Shape 46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0" name="Shape 47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1" name="Shape 48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52" name="Shape 49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3" name="Shape 50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54" name="Shape 51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55" name="Shape 52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6" name="Shape 53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7" name="Shape 54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58" name="Shape 55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9" name="Shape 56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0" name="Shape 57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1" name="Shape 58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2" name="Shape 59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3" name="Shape 60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4" name="Shape 61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5" name="Shape 62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6" name="Shape 63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7" name="Shape 64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8" name="Shape 65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9" name="Shape 66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0" name="Shape 67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1" name="Shape 68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2" name="Shape 69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3" name="Shape 70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4" name="Shape 71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5" name="Shape 72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6" name="Shape 73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7" name="Shape 74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8" name="Shape 75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9" name="Shape 76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0" name="Shape 77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1" name="Shape 78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2" name="Shape 79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3" name="Shape 80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4" name="Shape 81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5" name="Shape 82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6" name="Shape 83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7" name="Shape 84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8" name="Shape 85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9" name="Shape 86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0" name="Shape 87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1" name="Shape 88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2" name="Shape 89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3" name="Shape 90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4" name="Shape 91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5" name="Shape 92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6" name="Shape 93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7" name="Shape 94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8" name="Text 95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IDENTITY  |  DRIVEN BY COMPETENCE  |  POWERED BY VALUES  |  COMMITTED TO IMPACT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Shape 8"/>
          <p:cNvSpPr/>
          <p:nvPr/>
        </p:nvSpPr>
        <p:spPr>
          <a:xfrm>
            <a:off x="384048" y="2212848"/>
            <a:ext cx="411480" cy="201168"/>
          </a:xfrm>
          <a:prstGeom prst="rect">
            <a:avLst>
              <a:gd name="adj" fmla="val 22727"/>
            </a:avLst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84048" y="2212848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10/12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384048" y="2450592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OUR IMPLEMENTATION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TOOLS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4048" y="32461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Practical. Proven. Powerful.</a:t>
            </a:r>
            <a:endParaRPr lang="en-US" sz="900" dirty="0"/>
          </a:p>
          <a:p>
            <a:pPr indent="0" marL="0">
              <a:buNone/>
            </a:pP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ASN provides schools with a comprehensive toolkit to plan, teach, assess, lead and improve — every step of the way.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IMPLEMENTING TRANSFORMATION. DELIVERING RESULTS.</a:t>
            </a:r>
            <a:endParaRPr lang="en-US" sz="2600" dirty="0"/>
          </a:p>
        </p:txBody>
      </p:sp>
      <p:sp>
        <p:nvSpPr>
          <p:cNvPr id="16" name="Text 14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Comprehensive tools to support every school, every teacher, every learner.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2514600" y="1024128"/>
            <a:ext cx="9582912" cy="256032"/>
          </a:xfrm>
          <a:prstGeom prst="rect">
            <a:avLst/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2606040" y="1024128"/>
            <a:ext cx="9400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ASN IMPLEMENTATION TOOLKIT</a:t>
            </a:r>
            <a:endParaRPr lang="en-US" sz="1000" dirty="0"/>
          </a:p>
        </p:txBody>
      </p:sp>
      <p:sp>
        <p:nvSpPr>
          <p:cNvPr id="22" name="Shape 20"/>
          <p:cNvSpPr/>
          <p:nvPr/>
        </p:nvSpPr>
        <p:spPr>
          <a:xfrm>
            <a:off x="2514600" y="131673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3" name="Shape 21"/>
          <p:cNvSpPr/>
          <p:nvPr/>
        </p:nvSpPr>
        <p:spPr>
          <a:xfrm>
            <a:off x="2514600" y="1316736"/>
            <a:ext cx="1834286" cy="50292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2514600" y="131673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2788920" y="131673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ASN CURRICULUM GUIDES</a:t>
            </a:r>
            <a:endParaRPr lang="en-US" sz="700" dirty="0"/>
          </a:p>
        </p:txBody>
      </p:sp>
      <p:sp>
        <p:nvSpPr>
          <p:cNvPr id="26" name="Text 24"/>
          <p:cNvSpPr/>
          <p:nvPr/>
        </p:nvSpPr>
        <p:spPr>
          <a:xfrm>
            <a:off x="2569464" y="184708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Grade-level curriculum maps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 outcomes &amp; indicators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Suggested learning activities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Cross-curricular integration</a:t>
            </a:r>
            <a:endParaRPr lang="en-US" sz="750" dirty="0"/>
          </a:p>
        </p:txBody>
      </p:sp>
      <p:sp>
        <p:nvSpPr>
          <p:cNvPr id="27" name="Shape 25"/>
          <p:cNvSpPr/>
          <p:nvPr/>
        </p:nvSpPr>
        <p:spPr>
          <a:xfrm>
            <a:off x="4449470" y="131673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4449470" y="1316736"/>
            <a:ext cx="1834286" cy="50292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4449470" y="131673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4723790" y="131673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LESSON PLAN TEMPLATES</a:t>
            </a:r>
            <a:endParaRPr lang="en-US" sz="700" dirty="0"/>
          </a:p>
        </p:txBody>
      </p:sp>
      <p:sp>
        <p:nvSpPr>
          <p:cNvPr id="31" name="Text 29"/>
          <p:cNvSpPr/>
          <p:nvPr/>
        </p:nvSpPr>
        <p:spPr>
          <a:xfrm>
            <a:off x="4504334" y="184708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Competency-based lesson plans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Differentiated instruction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Inquiry &amp; project-based learning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Built-in assessment strategies</a:t>
            </a:r>
            <a:endParaRPr lang="en-US" sz="750" dirty="0"/>
          </a:p>
        </p:txBody>
      </p:sp>
      <p:sp>
        <p:nvSpPr>
          <p:cNvPr id="32" name="Shape 30"/>
          <p:cNvSpPr/>
          <p:nvPr/>
        </p:nvSpPr>
        <p:spPr>
          <a:xfrm>
            <a:off x="6384341" y="131673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6384341" y="1316736"/>
            <a:ext cx="1834286" cy="502920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6384341" y="131673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</a:t>
            </a:r>
            <a:endParaRPr lang="en-US" sz="1400" dirty="0"/>
          </a:p>
        </p:txBody>
      </p:sp>
      <p:sp>
        <p:nvSpPr>
          <p:cNvPr id="35" name="Text 33"/>
          <p:cNvSpPr/>
          <p:nvPr/>
        </p:nvSpPr>
        <p:spPr>
          <a:xfrm>
            <a:off x="6658661" y="131673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PROJECT-BASED LEARNING PACKS</a:t>
            </a:r>
            <a:endParaRPr lang="en-US" sz="700" dirty="0"/>
          </a:p>
        </p:txBody>
      </p:sp>
      <p:sp>
        <p:nvSpPr>
          <p:cNvPr id="36" name="Text 34"/>
          <p:cNvSpPr/>
          <p:nvPr/>
        </p:nvSpPr>
        <p:spPr>
          <a:xfrm>
            <a:off x="6439205" y="184708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Real-world project guides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 &amp; inquiry tools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Student worksheets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Presentation rubrics</a:t>
            </a:r>
            <a:endParaRPr lang="en-US" sz="750" dirty="0"/>
          </a:p>
        </p:txBody>
      </p:sp>
      <p:sp>
        <p:nvSpPr>
          <p:cNvPr id="37" name="Shape 35"/>
          <p:cNvSpPr/>
          <p:nvPr/>
        </p:nvSpPr>
        <p:spPr>
          <a:xfrm>
            <a:off x="8319211" y="131673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8" name="Shape 36"/>
          <p:cNvSpPr/>
          <p:nvPr/>
        </p:nvSpPr>
        <p:spPr>
          <a:xfrm>
            <a:off x="8319211" y="1316736"/>
            <a:ext cx="1834286" cy="50292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8319211" y="131673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</a:t>
            </a:r>
            <a:endParaRPr lang="en-US" sz="1400" dirty="0"/>
          </a:p>
        </p:txBody>
      </p:sp>
      <p:sp>
        <p:nvSpPr>
          <p:cNvPr id="40" name="Text 38"/>
          <p:cNvSpPr/>
          <p:nvPr/>
        </p:nvSpPr>
        <p:spPr>
          <a:xfrm>
            <a:off x="8593531" y="131673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TEACHER TRAINING &amp; PD MODULES</a:t>
            </a:r>
            <a:endParaRPr lang="en-US" sz="700" dirty="0"/>
          </a:p>
        </p:txBody>
      </p:sp>
      <p:sp>
        <p:nvSpPr>
          <p:cNvPr id="41" name="Text 39"/>
          <p:cNvSpPr/>
          <p:nvPr/>
        </p:nvSpPr>
        <p:spPr>
          <a:xfrm>
            <a:off x="8374075" y="184708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Blended professional development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Pedagogy &amp; subject training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Leadership &amp; mindset growth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Continuous coaching support</a:t>
            </a:r>
            <a:endParaRPr lang="en-US" sz="750" dirty="0"/>
          </a:p>
        </p:txBody>
      </p:sp>
      <p:sp>
        <p:nvSpPr>
          <p:cNvPr id="42" name="Shape 40"/>
          <p:cNvSpPr/>
          <p:nvPr/>
        </p:nvSpPr>
        <p:spPr>
          <a:xfrm>
            <a:off x="10254082" y="131673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3" name="Shape 41"/>
          <p:cNvSpPr/>
          <p:nvPr/>
        </p:nvSpPr>
        <p:spPr>
          <a:xfrm>
            <a:off x="10254082" y="1316736"/>
            <a:ext cx="1834286" cy="502920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10254082" y="131673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5</a:t>
            </a:r>
            <a:endParaRPr lang="en-US" sz="1400" dirty="0"/>
          </a:p>
        </p:txBody>
      </p:sp>
      <p:sp>
        <p:nvSpPr>
          <p:cNvPr id="45" name="Text 43"/>
          <p:cNvSpPr/>
          <p:nvPr/>
        </p:nvSpPr>
        <p:spPr>
          <a:xfrm>
            <a:off x="10528402" y="131673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ASSESSMENT TOOLS</a:t>
            </a:r>
            <a:endParaRPr lang="en-US" sz="700" dirty="0"/>
          </a:p>
        </p:txBody>
      </p:sp>
      <p:sp>
        <p:nvSpPr>
          <p:cNvPr id="46" name="Text 44"/>
          <p:cNvSpPr/>
          <p:nvPr/>
        </p:nvSpPr>
        <p:spPr>
          <a:xfrm>
            <a:off x="10308946" y="184708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Rubrics &amp; checklists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tasks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Portfolios &amp; journals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Digital assessment tools</a:t>
            </a:r>
            <a:endParaRPr lang="en-US" sz="750" dirty="0"/>
          </a:p>
        </p:txBody>
      </p:sp>
      <p:sp>
        <p:nvSpPr>
          <p:cNvPr id="47" name="Shape 45"/>
          <p:cNvSpPr/>
          <p:nvPr/>
        </p:nvSpPr>
        <p:spPr>
          <a:xfrm>
            <a:off x="2514600" y="341985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8" name="Shape 46"/>
          <p:cNvSpPr/>
          <p:nvPr/>
        </p:nvSpPr>
        <p:spPr>
          <a:xfrm>
            <a:off x="2514600" y="3419856"/>
            <a:ext cx="1834286" cy="502920"/>
          </a:xfrm>
          <a:prstGeom prst="rect">
            <a:avLst/>
          </a:prstGeom>
          <a:solidFill>
            <a:srgbClr val="00695C"/>
          </a:solidFill>
          <a:ln w="12700">
            <a:solidFill>
              <a:srgbClr val="00695C"/>
            </a:solidFill>
            <a:prstDash val="solid"/>
          </a:ln>
        </p:spPr>
      </p:sp>
      <p:sp>
        <p:nvSpPr>
          <p:cNvPr id="49" name="Text 47"/>
          <p:cNvSpPr/>
          <p:nvPr/>
        </p:nvSpPr>
        <p:spPr>
          <a:xfrm>
            <a:off x="2514600" y="341985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6</a:t>
            </a:r>
            <a:endParaRPr lang="en-US" sz="1400" dirty="0"/>
          </a:p>
        </p:txBody>
      </p:sp>
      <p:sp>
        <p:nvSpPr>
          <p:cNvPr id="50" name="Text 48"/>
          <p:cNvSpPr/>
          <p:nvPr/>
        </p:nvSpPr>
        <p:spPr>
          <a:xfrm>
            <a:off x="2788920" y="341985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DIGITAL LEARNING RESOURCES</a:t>
            </a:r>
            <a:endParaRPr lang="en-US" sz="700" dirty="0"/>
          </a:p>
        </p:txBody>
      </p:sp>
      <p:sp>
        <p:nvSpPr>
          <p:cNvPr id="51" name="Text 49"/>
          <p:cNvSpPr/>
          <p:nvPr/>
        </p:nvSpPr>
        <p:spPr>
          <a:xfrm>
            <a:off x="2569464" y="395020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E-books, videos &amp; simulations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Interactive learning apps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Offline &amp; low-bandwidth options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Curated Afrocentric content</a:t>
            </a:r>
            <a:endParaRPr lang="en-US" sz="750" dirty="0"/>
          </a:p>
        </p:txBody>
      </p:sp>
      <p:sp>
        <p:nvSpPr>
          <p:cNvPr id="52" name="Shape 50"/>
          <p:cNvSpPr/>
          <p:nvPr/>
        </p:nvSpPr>
        <p:spPr>
          <a:xfrm>
            <a:off x="4449470" y="341985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53" name="Shape 51"/>
          <p:cNvSpPr/>
          <p:nvPr/>
        </p:nvSpPr>
        <p:spPr>
          <a:xfrm>
            <a:off x="4449470" y="3419856"/>
            <a:ext cx="1834286" cy="502920"/>
          </a:xfrm>
          <a:prstGeom prst="rect">
            <a:avLst/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54" name="Text 52"/>
          <p:cNvSpPr/>
          <p:nvPr/>
        </p:nvSpPr>
        <p:spPr>
          <a:xfrm>
            <a:off x="4449470" y="341985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7</a:t>
            </a:r>
            <a:endParaRPr lang="en-US" sz="1400" dirty="0"/>
          </a:p>
        </p:txBody>
      </p:sp>
      <p:sp>
        <p:nvSpPr>
          <p:cNvPr id="55" name="Text 53"/>
          <p:cNvSpPr/>
          <p:nvPr/>
        </p:nvSpPr>
        <p:spPr>
          <a:xfrm>
            <a:off x="4723790" y="341985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LEADERSHIP TOOLS</a:t>
            </a:r>
            <a:endParaRPr lang="en-US" sz="700" dirty="0"/>
          </a:p>
        </p:txBody>
      </p:sp>
      <p:sp>
        <p:nvSpPr>
          <p:cNvPr id="56" name="Text 54"/>
          <p:cNvSpPr/>
          <p:nvPr/>
        </p:nvSpPr>
        <p:spPr>
          <a:xfrm>
            <a:off x="4504334" y="395020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Strategic planning templates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Policy &amp; governance guides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self-evaluation tools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Data-driven decision making</a:t>
            </a:r>
            <a:endParaRPr lang="en-US" sz="750" dirty="0"/>
          </a:p>
        </p:txBody>
      </p:sp>
      <p:sp>
        <p:nvSpPr>
          <p:cNvPr id="57" name="Shape 55"/>
          <p:cNvSpPr/>
          <p:nvPr/>
        </p:nvSpPr>
        <p:spPr>
          <a:xfrm>
            <a:off x="6384341" y="341985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58" name="Shape 56"/>
          <p:cNvSpPr/>
          <p:nvPr/>
        </p:nvSpPr>
        <p:spPr>
          <a:xfrm>
            <a:off x="6384341" y="3419856"/>
            <a:ext cx="1834286" cy="502920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9" name="Text 57"/>
          <p:cNvSpPr/>
          <p:nvPr/>
        </p:nvSpPr>
        <p:spPr>
          <a:xfrm>
            <a:off x="6384341" y="341985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8</a:t>
            </a:r>
            <a:endParaRPr lang="en-US" sz="1400" dirty="0"/>
          </a:p>
        </p:txBody>
      </p:sp>
      <p:sp>
        <p:nvSpPr>
          <p:cNvPr id="60" name="Text 58"/>
          <p:cNvSpPr/>
          <p:nvPr/>
        </p:nvSpPr>
        <p:spPr>
          <a:xfrm>
            <a:off x="6658661" y="341985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PARENT &amp; COMMUNITY ENGAGEMENT</a:t>
            </a:r>
            <a:endParaRPr lang="en-US" sz="700" dirty="0"/>
          </a:p>
        </p:txBody>
      </p:sp>
      <p:sp>
        <p:nvSpPr>
          <p:cNvPr id="61" name="Text 59"/>
          <p:cNvSpPr/>
          <p:nvPr/>
        </p:nvSpPr>
        <p:spPr>
          <a:xfrm>
            <a:off x="6439205" y="395020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Engagement guides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Communication templates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Volunteer &amp; partnership toolkit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project ideas</a:t>
            </a:r>
            <a:endParaRPr lang="en-US" sz="750" dirty="0"/>
          </a:p>
        </p:txBody>
      </p:sp>
      <p:sp>
        <p:nvSpPr>
          <p:cNvPr id="62" name="Shape 60"/>
          <p:cNvSpPr/>
          <p:nvPr/>
        </p:nvSpPr>
        <p:spPr>
          <a:xfrm>
            <a:off x="8319211" y="341985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63" name="Shape 61"/>
          <p:cNvSpPr/>
          <p:nvPr/>
        </p:nvSpPr>
        <p:spPr>
          <a:xfrm>
            <a:off x="8319211" y="3419856"/>
            <a:ext cx="1834286" cy="50292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4" name="Text 62"/>
          <p:cNvSpPr/>
          <p:nvPr/>
        </p:nvSpPr>
        <p:spPr>
          <a:xfrm>
            <a:off x="8319211" y="341985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9</a:t>
            </a:r>
            <a:endParaRPr lang="en-US" sz="1400" dirty="0"/>
          </a:p>
        </p:txBody>
      </p:sp>
      <p:sp>
        <p:nvSpPr>
          <p:cNvPr id="65" name="Text 63"/>
          <p:cNvSpPr/>
          <p:nvPr/>
        </p:nvSpPr>
        <p:spPr>
          <a:xfrm>
            <a:off x="8593531" y="341985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MONITORING &amp; EVALUATION TOOLS</a:t>
            </a:r>
            <a:endParaRPr lang="en-US" sz="700" dirty="0"/>
          </a:p>
        </p:txBody>
      </p:sp>
      <p:sp>
        <p:nvSpPr>
          <p:cNvPr id="66" name="Text 64"/>
          <p:cNvSpPr/>
          <p:nvPr/>
        </p:nvSpPr>
        <p:spPr>
          <a:xfrm>
            <a:off x="8374075" y="395020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progress dashboards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indicators &amp; benchmarks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Observation &amp; feedback forms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 measurement tools</a:t>
            </a:r>
            <a:endParaRPr lang="en-US" sz="750" dirty="0"/>
          </a:p>
        </p:txBody>
      </p:sp>
      <p:sp>
        <p:nvSpPr>
          <p:cNvPr id="67" name="Shape 65"/>
          <p:cNvSpPr/>
          <p:nvPr/>
        </p:nvSpPr>
        <p:spPr>
          <a:xfrm>
            <a:off x="10254082" y="3419856"/>
            <a:ext cx="1834286" cy="20299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68" name="Shape 66"/>
          <p:cNvSpPr/>
          <p:nvPr/>
        </p:nvSpPr>
        <p:spPr>
          <a:xfrm>
            <a:off x="10254082" y="3419856"/>
            <a:ext cx="1834286" cy="50292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9" name="Text 67"/>
          <p:cNvSpPr/>
          <p:nvPr/>
        </p:nvSpPr>
        <p:spPr>
          <a:xfrm>
            <a:off x="10254082" y="3419856"/>
            <a:ext cx="25603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10</a:t>
            </a:r>
            <a:endParaRPr lang="en-US" sz="1400" dirty="0"/>
          </a:p>
        </p:txBody>
      </p:sp>
      <p:sp>
        <p:nvSpPr>
          <p:cNvPr id="70" name="Text 68"/>
          <p:cNvSpPr/>
          <p:nvPr/>
        </p:nvSpPr>
        <p:spPr>
          <a:xfrm>
            <a:off x="10528402" y="3419856"/>
            <a:ext cx="15233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POLICY &amp; SYSTEM ALIGNMENT TOOLS</a:t>
            </a:r>
            <a:endParaRPr lang="en-US" sz="700" dirty="0"/>
          </a:p>
        </p:txBody>
      </p:sp>
      <p:sp>
        <p:nvSpPr>
          <p:cNvPr id="71" name="Text 69"/>
          <p:cNvSpPr/>
          <p:nvPr/>
        </p:nvSpPr>
        <p:spPr>
          <a:xfrm>
            <a:off x="10308946" y="3950208"/>
            <a:ext cx="1724558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Policy alignment guides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Standards &amp; compliance tools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Reporting templates</a:t>
            </a:r>
            <a:endParaRPr lang="en-US" sz="750" dirty="0"/>
          </a:p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Advocacy &amp; policy briefs</a:t>
            </a:r>
            <a:endParaRPr lang="en-US" sz="750" dirty="0"/>
          </a:p>
        </p:txBody>
      </p:sp>
      <p:sp>
        <p:nvSpPr>
          <p:cNvPr id="72" name="Shape 70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73" name="Shape 71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4" name="Shape 72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5" name="Shape 73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6" name="Shape 74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7" name="Shape 75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8" name="Shape 76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9" name="Shape 77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0" name="Shape 78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1" name="Shape 79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2" name="Shape 80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3" name="Shape 81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4" name="Shape 82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5" name="Shape 83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6" name="Shape 84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7" name="Shape 85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8" name="Shape 86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9" name="Shape 87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0" name="Shape 88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1" name="Shape 89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2" name="Shape 90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3" name="Shape 91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4" name="Shape 92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5" name="Shape 93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6" name="Shape 94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7" name="Shape 95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8" name="Shape 96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9" name="Shape 97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0" name="Shape 98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1" name="Shape 99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2" name="Shape 100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3" name="Shape 101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4" name="Shape 102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5" name="Shape 103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6" name="Shape 104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7" name="Shape 105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8" name="Shape 106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9" name="Shape 107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0" name="Shape 108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1" name="Shape 109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2" name="Shape 110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3" name="Shape 111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4" name="Shape 112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5" name="Shape 113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6" name="Shape 114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7" name="Shape 115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8" name="Shape 116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9" name="Shape 117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0" name="Shape 118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1" name="Shape 119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2" name="Shape 120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3" name="Shape 121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4" name="Shape 122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5" name="Shape 123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6" name="Shape 124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7" name="Shape 125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8" name="Shape 126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9" name="Shape 127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30" name="Shape 128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1" name="Shape 129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2" name="Shape 130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3" name="Shape 131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4" name="Shape 132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35" name="Shape 133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36" name="Shape 134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7" name="Shape 135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8" name="Shape 136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9" name="Shape 137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40" name="Shape 138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41" name="Shape 139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42" name="Shape 140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3" name="Shape 141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44" name="Shape 142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45" name="Shape 143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46" name="Shape 144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47" name="Shape 145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48" name="Shape 146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9" name="Shape 147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50" name="Shape 148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51" name="Shape 149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52" name="Shape 150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53" name="Text 151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POWERED BY TOOLS  |  GUIDED BY PURPOSE  |  DRIVEN BY TRANSFORMATION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Shape 8"/>
          <p:cNvSpPr/>
          <p:nvPr/>
        </p:nvSpPr>
        <p:spPr>
          <a:xfrm>
            <a:off x="384048" y="2212848"/>
            <a:ext cx="411480" cy="201168"/>
          </a:xfrm>
          <a:prstGeom prst="rect">
            <a:avLst>
              <a:gd name="adj" fmla="val 22727"/>
            </a:avLst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84048" y="2212848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11/12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384048" y="2450592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OUR IMPACT.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OUR FUTURE.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4048" y="32461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ASN transforms schools today to build a better Africa tomorrow.</a:t>
            </a:r>
            <a:endParaRPr lang="en-US" sz="900" dirty="0"/>
          </a:p>
          <a:p>
            <a:pPr indent="0" marL="0">
              <a:buNone/>
            </a:pP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framework develops well-rounded, competent, confident and conscious learners who create solutions, lead change and build thriving communities.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 IMPACT WE CREATE. THE LEGACY WE LEAVE.</a:t>
            </a:r>
            <a:endParaRPr lang="en-US" sz="2600" dirty="0"/>
          </a:p>
        </p:txBody>
      </p:sp>
      <p:sp>
        <p:nvSpPr>
          <p:cNvPr id="16" name="Text 14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Holistic learners. Strong schools. Thriving communities. A better Africa.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2514600" y="1024128"/>
            <a:ext cx="9582912" cy="256032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2514600" y="1024128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 ON LEARNERS</a:t>
            </a:r>
            <a:endParaRPr lang="en-US" sz="1000" dirty="0"/>
          </a:p>
        </p:txBody>
      </p:sp>
      <p:sp>
        <p:nvSpPr>
          <p:cNvPr id="22" name="Shape 20"/>
          <p:cNvSpPr/>
          <p:nvPr/>
        </p:nvSpPr>
        <p:spPr>
          <a:xfrm>
            <a:off x="2514600" y="1307592"/>
            <a:ext cx="1520952" cy="32004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2514600" y="1307592"/>
            <a:ext cx="15209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CONFIDENT</a:t>
            </a:r>
            <a:endParaRPr lang="en-US" sz="650" dirty="0"/>
          </a:p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LEARNERS</a:t>
            </a:r>
            <a:endParaRPr lang="en-US" sz="650" dirty="0"/>
          </a:p>
        </p:txBody>
      </p:sp>
      <p:sp>
        <p:nvSpPr>
          <p:cNvPr id="24" name="Shape 22"/>
          <p:cNvSpPr/>
          <p:nvPr/>
        </p:nvSpPr>
        <p:spPr>
          <a:xfrm>
            <a:off x="2514600" y="1645920"/>
            <a:ext cx="1520952" cy="1463040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2551176" y="1682496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Strong identity, self-belief and purpose.</a:t>
            </a:r>
            <a:endParaRPr lang="en-US" sz="800" dirty="0"/>
          </a:p>
        </p:txBody>
      </p:sp>
      <p:sp>
        <p:nvSpPr>
          <p:cNvPr id="26" name="Shape 24"/>
          <p:cNvSpPr/>
          <p:nvPr/>
        </p:nvSpPr>
        <p:spPr>
          <a:xfrm>
            <a:off x="4126992" y="1307592"/>
            <a:ext cx="1520952" cy="32004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4126992" y="1307592"/>
            <a:ext cx="15209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FUTURE-READY</a:t>
            </a:r>
            <a:endParaRPr lang="en-US" sz="650" dirty="0"/>
          </a:p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COMPETENCIES</a:t>
            </a:r>
            <a:endParaRPr lang="en-US" sz="650" dirty="0"/>
          </a:p>
        </p:txBody>
      </p:sp>
      <p:sp>
        <p:nvSpPr>
          <p:cNvPr id="28" name="Shape 26"/>
          <p:cNvSpPr/>
          <p:nvPr/>
        </p:nvSpPr>
        <p:spPr>
          <a:xfrm>
            <a:off x="4126992" y="1645920"/>
            <a:ext cx="1520952" cy="1463040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4163568" y="1682496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Critical thinking, problem solving, digital skills and real-world competence.</a:t>
            </a:r>
            <a:endParaRPr lang="en-US" sz="800" dirty="0"/>
          </a:p>
        </p:txBody>
      </p:sp>
      <p:sp>
        <p:nvSpPr>
          <p:cNvPr id="30" name="Shape 28"/>
          <p:cNvSpPr/>
          <p:nvPr/>
        </p:nvSpPr>
        <p:spPr>
          <a:xfrm>
            <a:off x="5739384" y="1307592"/>
            <a:ext cx="1520952" cy="320040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5739384" y="1307592"/>
            <a:ext cx="15209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CREATIVE &amp;</a:t>
            </a:r>
            <a:endParaRPr lang="en-US" sz="650" dirty="0"/>
          </a:p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INNOVATIVE</a:t>
            </a:r>
            <a:endParaRPr lang="en-US" sz="650" dirty="0"/>
          </a:p>
        </p:txBody>
      </p:sp>
      <p:sp>
        <p:nvSpPr>
          <p:cNvPr id="32" name="Shape 30"/>
          <p:cNvSpPr/>
          <p:nvPr/>
        </p:nvSpPr>
        <p:spPr>
          <a:xfrm>
            <a:off x="5739384" y="1645920"/>
            <a:ext cx="1520952" cy="1463040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5775960" y="1682496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Curious minds that innovate, create and solve real problems.</a:t>
            </a:r>
            <a:endParaRPr lang="en-US" sz="800" dirty="0"/>
          </a:p>
        </p:txBody>
      </p:sp>
      <p:sp>
        <p:nvSpPr>
          <p:cNvPr id="34" name="Shape 32"/>
          <p:cNvSpPr/>
          <p:nvPr/>
        </p:nvSpPr>
        <p:spPr>
          <a:xfrm>
            <a:off x="7351776" y="1307592"/>
            <a:ext cx="1520952" cy="320040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7351776" y="1307592"/>
            <a:ext cx="15209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STRONG CHARACTER</a:t>
            </a:r>
            <a:endParaRPr lang="en-US" sz="650" dirty="0"/>
          </a:p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&amp; LEADERSHIP</a:t>
            </a:r>
            <a:endParaRPr lang="en-US" sz="650" dirty="0"/>
          </a:p>
        </p:txBody>
      </p:sp>
      <p:sp>
        <p:nvSpPr>
          <p:cNvPr id="36" name="Shape 34"/>
          <p:cNvSpPr/>
          <p:nvPr/>
        </p:nvSpPr>
        <p:spPr>
          <a:xfrm>
            <a:off x="7351776" y="1645920"/>
            <a:ext cx="1520952" cy="1463040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7388352" y="1682496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Integrity, empathy, resilience and leadership for impact.</a:t>
            </a:r>
            <a:endParaRPr lang="en-US" sz="800" dirty="0"/>
          </a:p>
        </p:txBody>
      </p:sp>
      <p:sp>
        <p:nvSpPr>
          <p:cNvPr id="38" name="Shape 36"/>
          <p:cNvSpPr/>
          <p:nvPr/>
        </p:nvSpPr>
        <p:spPr>
          <a:xfrm>
            <a:off x="8964168" y="1307592"/>
            <a:ext cx="1520952" cy="32004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8964168" y="1307592"/>
            <a:ext cx="15209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&amp;</a:t>
            </a:r>
            <a:endParaRPr lang="en-US" sz="650" dirty="0"/>
          </a:p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GLOBAL IMPACT</a:t>
            </a:r>
            <a:endParaRPr lang="en-US" sz="650" dirty="0"/>
          </a:p>
        </p:txBody>
      </p:sp>
      <p:sp>
        <p:nvSpPr>
          <p:cNvPr id="40" name="Shape 38"/>
          <p:cNvSpPr/>
          <p:nvPr/>
        </p:nvSpPr>
        <p:spPr>
          <a:xfrm>
            <a:off x="8964168" y="1645920"/>
            <a:ext cx="1520952" cy="1463040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9000744" y="1682496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Responsible citizens building stronger communities and nations.</a:t>
            </a:r>
            <a:endParaRPr lang="en-US" sz="800" dirty="0"/>
          </a:p>
        </p:txBody>
      </p:sp>
      <p:sp>
        <p:nvSpPr>
          <p:cNvPr id="42" name="Shape 40"/>
          <p:cNvSpPr/>
          <p:nvPr/>
        </p:nvSpPr>
        <p:spPr>
          <a:xfrm>
            <a:off x="10576560" y="1307592"/>
            <a:ext cx="1520952" cy="320040"/>
          </a:xfrm>
          <a:prstGeom prst="rect">
            <a:avLst/>
          </a:prstGeom>
          <a:solidFill>
            <a:srgbClr val="00695C"/>
          </a:solidFill>
          <a:ln w="12700">
            <a:solidFill>
              <a:srgbClr val="00695C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10576560" y="1307592"/>
            <a:ext cx="152095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LIFELONG LEARNERS</a:t>
            </a:r>
            <a:endParaRPr lang="en-US" sz="650" dirty="0"/>
          </a:p>
          <a:p>
            <a:pPr algn="ctr" indent="0" marL="0">
              <a:buNone/>
            </a:pPr>
            <a:r>
              <a:rPr lang="en-US" sz="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&amp; ADAPTABLE</a:t>
            </a:r>
            <a:endParaRPr lang="en-US" sz="650" dirty="0"/>
          </a:p>
        </p:txBody>
      </p:sp>
      <p:sp>
        <p:nvSpPr>
          <p:cNvPr id="44" name="Shape 42"/>
          <p:cNvSpPr/>
          <p:nvPr/>
        </p:nvSpPr>
        <p:spPr>
          <a:xfrm>
            <a:off x="10576560" y="1645920"/>
            <a:ext cx="1520952" cy="1463040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10613136" y="1682496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Adaptable, resilient and prepared for a changing world.</a:t>
            </a:r>
            <a:endParaRPr lang="en-US" sz="800" dirty="0"/>
          </a:p>
        </p:txBody>
      </p:sp>
      <p:sp>
        <p:nvSpPr>
          <p:cNvPr id="46" name="Text 44"/>
          <p:cNvSpPr/>
          <p:nvPr/>
        </p:nvSpPr>
        <p:spPr>
          <a:xfrm>
            <a:off x="2514600" y="3182112"/>
            <a:ext cx="958291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OUTCOMES</a:t>
            </a:r>
            <a:endParaRPr lang="en-US" sz="1000" dirty="0"/>
          </a:p>
        </p:txBody>
      </p:sp>
      <p:sp>
        <p:nvSpPr>
          <p:cNvPr id="47" name="Shape 45"/>
          <p:cNvSpPr/>
          <p:nvPr/>
        </p:nvSpPr>
        <p:spPr>
          <a:xfrm>
            <a:off x="2514600" y="3438144"/>
            <a:ext cx="1520952" cy="1920240"/>
          </a:xfrm>
          <a:prstGeom prst="rect">
            <a:avLst/>
          </a:prstGeom>
          <a:solidFill>
            <a:srgbClr val="FFFFFF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48" name="Shape 46"/>
          <p:cNvSpPr/>
          <p:nvPr/>
        </p:nvSpPr>
        <p:spPr>
          <a:xfrm>
            <a:off x="2514600" y="3438144"/>
            <a:ext cx="1520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49" name="Text 47"/>
          <p:cNvSpPr/>
          <p:nvPr/>
        </p:nvSpPr>
        <p:spPr>
          <a:xfrm>
            <a:off x="2514600" y="3438144"/>
            <a:ext cx="15209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HOLISTIC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DEVELOPMENT</a:t>
            </a:r>
            <a:endParaRPr lang="en-US" sz="750" dirty="0"/>
          </a:p>
        </p:txBody>
      </p:sp>
      <p:sp>
        <p:nvSpPr>
          <p:cNvPr id="50" name="Text 48"/>
          <p:cNvSpPr/>
          <p:nvPr/>
        </p:nvSpPr>
        <p:spPr>
          <a:xfrm>
            <a:off x="2551176" y="3931920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Mind, body, heart and spirit.</a:t>
            </a:r>
            <a:endParaRPr lang="en-US" sz="800" dirty="0"/>
          </a:p>
        </p:txBody>
      </p:sp>
      <p:sp>
        <p:nvSpPr>
          <p:cNvPr id="51" name="Shape 49"/>
          <p:cNvSpPr/>
          <p:nvPr/>
        </p:nvSpPr>
        <p:spPr>
          <a:xfrm>
            <a:off x="4126992" y="3438144"/>
            <a:ext cx="1520952" cy="1920240"/>
          </a:xfrm>
          <a:prstGeom prst="rect">
            <a:avLst/>
          </a:prstGeom>
          <a:solidFill>
            <a:srgbClr val="FFFFFF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2" name="Shape 50"/>
          <p:cNvSpPr/>
          <p:nvPr/>
        </p:nvSpPr>
        <p:spPr>
          <a:xfrm>
            <a:off x="4126992" y="3438144"/>
            <a:ext cx="1520952" cy="45720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3" name="Text 51"/>
          <p:cNvSpPr/>
          <p:nvPr/>
        </p:nvSpPr>
        <p:spPr>
          <a:xfrm>
            <a:off x="4126992" y="3438144"/>
            <a:ext cx="15209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21ST CENTURY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SKILLS</a:t>
            </a:r>
            <a:endParaRPr lang="en-US" sz="750" dirty="0"/>
          </a:p>
        </p:txBody>
      </p:sp>
      <p:sp>
        <p:nvSpPr>
          <p:cNvPr id="54" name="Text 52"/>
          <p:cNvSpPr/>
          <p:nvPr/>
        </p:nvSpPr>
        <p:spPr>
          <a:xfrm>
            <a:off x="4163568" y="3931920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Learners equipped for life and work.</a:t>
            </a:r>
            <a:endParaRPr lang="en-US" sz="800" dirty="0"/>
          </a:p>
        </p:txBody>
      </p:sp>
      <p:sp>
        <p:nvSpPr>
          <p:cNvPr id="55" name="Shape 53"/>
          <p:cNvSpPr/>
          <p:nvPr/>
        </p:nvSpPr>
        <p:spPr>
          <a:xfrm>
            <a:off x="5739384" y="3438144"/>
            <a:ext cx="1520952" cy="1920240"/>
          </a:xfrm>
          <a:prstGeom prst="rect">
            <a:avLst/>
          </a:prstGeom>
          <a:solidFill>
            <a:srgbClr val="FFFFFF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6" name="Shape 54"/>
          <p:cNvSpPr/>
          <p:nvPr/>
        </p:nvSpPr>
        <p:spPr>
          <a:xfrm>
            <a:off x="5739384" y="3438144"/>
            <a:ext cx="1520952" cy="457200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7" name="Text 55"/>
          <p:cNvSpPr/>
          <p:nvPr/>
        </p:nvSpPr>
        <p:spPr>
          <a:xfrm>
            <a:off x="5739384" y="3438144"/>
            <a:ext cx="15209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ACHIEVEMENT</a:t>
            </a:r>
            <a:endParaRPr lang="en-US" sz="750" dirty="0"/>
          </a:p>
        </p:txBody>
      </p:sp>
      <p:sp>
        <p:nvSpPr>
          <p:cNvPr id="58" name="Text 56"/>
          <p:cNvSpPr/>
          <p:nvPr/>
        </p:nvSpPr>
        <p:spPr>
          <a:xfrm>
            <a:off x="5775960" y="3931920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Improved academic and real-world performance.</a:t>
            </a:r>
            <a:endParaRPr lang="en-US" sz="800" dirty="0"/>
          </a:p>
        </p:txBody>
      </p:sp>
      <p:sp>
        <p:nvSpPr>
          <p:cNvPr id="59" name="Shape 57"/>
          <p:cNvSpPr/>
          <p:nvPr/>
        </p:nvSpPr>
        <p:spPr>
          <a:xfrm>
            <a:off x="7351776" y="3438144"/>
            <a:ext cx="1520952" cy="1920240"/>
          </a:xfrm>
          <a:prstGeom prst="rect">
            <a:avLst/>
          </a:prstGeom>
          <a:solidFill>
            <a:srgbClr val="FFFFFF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0" name="Shape 58"/>
          <p:cNvSpPr/>
          <p:nvPr/>
        </p:nvSpPr>
        <p:spPr>
          <a:xfrm>
            <a:off x="7351776" y="3438144"/>
            <a:ext cx="1520952" cy="457200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1" name="Text 59"/>
          <p:cNvSpPr/>
          <p:nvPr/>
        </p:nvSpPr>
        <p:spPr>
          <a:xfrm>
            <a:off x="7351776" y="3438144"/>
            <a:ext cx="15209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LEADERSHIP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PIPELINE</a:t>
            </a:r>
            <a:endParaRPr lang="en-US" sz="750" dirty="0"/>
          </a:p>
        </p:txBody>
      </p:sp>
      <p:sp>
        <p:nvSpPr>
          <p:cNvPr id="62" name="Text 60"/>
          <p:cNvSpPr/>
          <p:nvPr/>
        </p:nvSpPr>
        <p:spPr>
          <a:xfrm>
            <a:off x="7388352" y="3931920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Young leaders prepared to transform communities.</a:t>
            </a:r>
            <a:endParaRPr lang="en-US" sz="800" dirty="0"/>
          </a:p>
        </p:txBody>
      </p:sp>
      <p:sp>
        <p:nvSpPr>
          <p:cNvPr id="63" name="Shape 61"/>
          <p:cNvSpPr/>
          <p:nvPr/>
        </p:nvSpPr>
        <p:spPr>
          <a:xfrm>
            <a:off x="8964168" y="3438144"/>
            <a:ext cx="1520952" cy="1920240"/>
          </a:xfrm>
          <a:prstGeom prst="rect">
            <a:avLst/>
          </a:prstGeom>
          <a:solidFill>
            <a:srgbClr val="FFFFFF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4" name="Shape 62"/>
          <p:cNvSpPr/>
          <p:nvPr/>
        </p:nvSpPr>
        <p:spPr>
          <a:xfrm>
            <a:off x="8964168" y="3438144"/>
            <a:ext cx="1520952" cy="45720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5" name="Text 63"/>
          <p:cNvSpPr/>
          <p:nvPr/>
        </p:nvSpPr>
        <p:spPr>
          <a:xfrm>
            <a:off x="8964168" y="3438144"/>
            <a:ext cx="15209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POSITIVE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</a:t>
            </a:r>
            <a:endParaRPr lang="en-US" sz="750" dirty="0"/>
          </a:p>
        </p:txBody>
      </p:sp>
      <p:sp>
        <p:nvSpPr>
          <p:cNvPr id="66" name="Text 64"/>
          <p:cNvSpPr/>
          <p:nvPr/>
        </p:nvSpPr>
        <p:spPr>
          <a:xfrm>
            <a:off x="9000744" y="3931920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Creating value and solving problems that matter.</a:t>
            </a:r>
            <a:endParaRPr lang="en-US" sz="800" dirty="0"/>
          </a:p>
        </p:txBody>
      </p:sp>
      <p:sp>
        <p:nvSpPr>
          <p:cNvPr id="67" name="Shape 65"/>
          <p:cNvSpPr/>
          <p:nvPr/>
        </p:nvSpPr>
        <p:spPr>
          <a:xfrm>
            <a:off x="10576560" y="3438144"/>
            <a:ext cx="1520952" cy="1920240"/>
          </a:xfrm>
          <a:prstGeom prst="rect">
            <a:avLst/>
          </a:prstGeom>
          <a:solidFill>
            <a:srgbClr val="FFFFFF"/>
          </a:solidFill>
          <a:ln w="12700">
            <a:solidFill>
              <a:srgbClr val="00695C"/>
            </a:solidFill>
            <a:prstDash val="solid"/>
          </a:ln>
        </p:spPr>
      </p:sp>
      <p:sp>
        <p:nvSpPr>
          <p:cNvPr id="68" name="Shape 66"/>
          <p:cNvSpPr/>
          <p:nvPr/>
        </p:nvSpPr>
        <p:spPr>
          <a:xfrm>
            <a:off x="10576560" y="3438144"/>
            <a:ext cx="1520952" cy="457200"/>
          </a:xfrm>
          <a:prstGeom prst="rect">
            <a:avLst/>
          </a:prstGeom>
          <a:solidFill>
            <a:srgbClr val="00695C"/>
          </a:solidFill>
          <a:ln w="12700">
            <a:solidFill>
              <a:srgbClr val="00695C"/>
            </a:solidFill>
            <a:prstDash val="solid"/>
          </a:ln>
        </p:spPr>
      </p:sp>
      <p:sp>
        <p:nvSpPr>
          <p:cNvPr id="69" name="Text 67"/>
          <p:cNvSpPr/>
          <p:nvPr/>
        </p:nvSpPr>
        <p:spPr>
          <a:xfrm>
            <a:off x="10576560" y="3438144"/>
            <a:ext cx="15209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AFRICA'S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FUTURE</a:t>
            </a:r>
            <a:endParaRPr lang="en-US" sz="750" dirty="0"/>
          </a:p>
        </p:txBody>
      </p:sp>
      <p:sp>
        <p:nvSpPr>
          <p:cNvPr id="70" name="Text 68"/>
          <p:cNvSpPr/>
          <p:nvPr/>
        </p:nvSpPr>
        <p:spPr>
          <a:xfrm>
            <a:off x="10613136" y="3931920"/>
            <a:ext cx="1447800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Building the Africa we envision—together.</a:t>
            </a:r>
            <a:endParaRPr lang="en-US" sz="800" dirty="0"/>
          </a:p>
        </p:txBody>
      </p:sp>
      <p:sp>
        <p:nvSpPr>
          <p:cNvPr id="71" name="Shape 69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72" name="Shape 70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3" name="Shape 71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4" name="Shape 72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5" name="Shape 73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6" name="Shape 74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7" name="Shape 75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8" name="Shape 76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9" name="Shape 77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0" name="Shape 78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1" name="Shape 79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2" name="Shape 80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3" name="Shape 81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4" name="Shape 82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5" name="Shape 83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6" name="Shape 84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7" name="Shape 85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8" name="Shape 86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9" name="Shape 87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0" name="Shape 88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1" name="Shape 89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2" name="Shape 90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3" name="Shape 91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4" name="Shape 92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5" name="Shape 93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6" name="Shape 94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7" name="Shape 95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8" name="Shape 96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9" name="Shape 97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0" name="Shape 98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1" name="Shape 99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2" name="Shape 100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3" name="Shape 101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4" name="Shape 102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5" name="Shape 103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6" name="Shape 104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7" name="Shape 105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8" name="Shape 106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9" name="Shape 107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0" name="Shape 108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1" name="Shape 109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2" name="Shape 110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3" name="Shape 111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4" name="Shape 112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5" name="Shape 113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6" name="Shape 114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7" name="Shape 115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8" name="Shape 116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9" name="Shape 117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0" name="Shape 118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1" name="Shape 119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2" name="Shape 120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3" name="Shape 121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4" name="Shape 122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5" name="Shape 123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6" name="Shape 124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7" name="Shape 125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8" name="Shape 126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9" name="Shape 127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0" name="Shape 128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1" name="Shape 129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2" name="Shape 130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3" name="Shape 131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34" name="Shape 132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35" name="Shape 133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6" name="Shape 134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7" name="Shape 135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8" name="Shape 136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9" name="Shape 137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40" name="Shape 138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41" name="Shape 139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2" name="Shape 140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43" name="Shape 141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44" name="Shape 142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45" name="Shape 143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46" name="Shape 144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47" name="Shape 145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8" name="Shape 146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49" name="Shape 147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50" name="Shape 148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51" name="Shape 149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52" name="Text 150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IDENTITY  |  DRIVEN BY COMPETENCE  |  POWERED BY VALUES  |  COMMITTED TO IMPACT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Shape 8"/>
          <p:cNvSpPr/>
          <p:nvPr/>
        </p:nvSpPr>
        <p:spPr>
          <a:xfrm>
            <a:off x="384048" y="2212848"/>
            <a:ext cx="411480" cy="201168"/>
          </a:xfrm>
          <a:prstGeom prst="rect">
            <a:avLst>
              <a:gd name="adj" fmla="val 22727"/>
            </a:avLst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84048" y="2212848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12/12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384048" y="2450592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Be Part of the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Change.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Be Part of the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Future.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4048" y="32461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Every child. Every school. Every community. Together, we can build a generation of ethical leaders, innovators and problem solvers who will drive Africa's transformation.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2514600" y="91440"/>
            <a:ext cx="958291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JOIN THE MOVEMENT. TRANSFORM AFRICA.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2514600" y="530352"/>
            <a:ext cx="958291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Together, We Can Build the Future Our Children Deserve.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2514600" y="749808"/>
            <a:ext cx="9582912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ASN Education Framework is more than a model—it is a movement for transformation,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driven by purpose, powered by people, and sustained by partnership.</a:t>
            </a:r>
            <a:endParaRPr lang="en-US" sz="900" dirty="0"/>
          </a:p>
        </p:txBody>
      </p:sp>
      <p:sp>
        <p:nvSpPr>
          <p:cNvPr id="18" name="Shape 16"/>
          <p:cNvSpPr/>
          <p:nvPr/>
        </p:nvSpPr>
        <p:spPr>
          <a:xfrm>
            <a:off x="2514600" y="1115568"/>
            <a:ext cx="9582912" cy="256032"/>
          </a:xfrm>
          <a:prstGeom prst="rect">
            <a:avLst/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2514600" y="1115568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FOUR WAYS TO TAKE ACTION TODAY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2514600" y="1399032"/>
            <a:ext cx="2292858" cy="347472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2514600" y="1399032"/>
            <a:ext cx="2292858" cy="41148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2560320" y="1399032"/>
            <a:ext cx="2201418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ADOPT THE FRAMEWORK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2560320" y="1828800"/>
            <a:ext cx="2201418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Bring ASN to your school.</a:t>
            </a:r>
            <a:endParaRPr lang="en-US" sz="850" dirty="0"/>
          </a:p>
        </p:txBody>
      </p:sp>
      <p:sp>
        <p:nvSpPr>
          <p:cNvPr id="24" name="Text 22"/>
          <p:cNvSpPr/>
          <p:nvPr/>
        </p:nvSpPr>
        <p:spPr>
          <a:xfrm>
            <a:off x="2560320" y="2075688"/>
            <a:ext cx="2201418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Access the complete ASN toolkit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Train your teachers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Implement the model step-by-step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Transform learning and outcomes</a:t>
            </a:r>
            <a:endParaRPr lang="en-US" sz="800" dirty="0"/>
          </a:p>
        </p:txBody>
      </p:sp>
      <p:sp>
        <p:nvSpPr>
          <p:cNvPr id="25" name="Shape 23"/>
          <p:cNvSpPr/>
          <p:nvPr/>
        </p:nvSpPr>
        <p:spPr>
          <a:xfrm>
            <a:off x="2514600" y="4480560"/>
            <a:ext cx="2292858" cy="365760"/>
          </a:xfrm>
          <a:prstGeom prst="rect">
            <a:avLst/>
          </a:prstGeom>
          <a:solidFill>
            <a:srgbClr val="1B5E20">
              <a:alpha val="15000"/>
            </a:srgbClr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2560320" y="4480560"/>
            <a:ext cx="220141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 YOUR SCHOOL. Shape the future.</a:t>
            </a:r>
            <a:endParaRPr lang="en-US" sz="750" dirty="0"/>
          </a:p>
        </p:txBody>
      </p:sp>
      <p:sp>
        <p:nvSpPr>
          <p:cNvPr id="27" name="Shape 25"/>
          <p:cNvSpPr/>
          <p:nvPr/>
        </p:nvSpPr>
        <p:spPr>
          <a:xfrm>
            <a:off x="4944618" y="1399032"/>
            <a:ext cx="2292858" cy="347472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4944618" y="1399032"/>
            <a:ext cx="2292858" cy="41148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4990338" y="1399032"/>
            <a:ext cx="2201418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PARTNER WITH ASN</a:t>
            </a:r>
            <a:endParaRPr lang="en-US" sz="850" dirty="0"/>
          </a:p>
        </p:txBody>
      </p:sp>
      <p:sp>
        <p:nvSpPr>
          <p:cNvPr id="30" name="Text 28"/>
          <p:cNvSpPr/>
          <p:nvPr/>
        </p:nvSpPr>
        <p:spPr>
          <a:xfrm>
            <a:off x="4990338" y="1828800"/>
            <a:ext cx="2201418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1565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Let's achieve more together.</a:t>
            </a:r>
            <a:endParaRPr lang="en-US" sz="850" dirty="0"/>
          </a:p>
        </p:txBody>
      </p:sp>
      <p:sp>
        <p:nvSpPr>
          <p:cNvPr id="31" name="Text 29"/>
          <p:cNvSpPr/>
          <p:nvPr/>
        </p:nvSpPr>
        <p:spPr>
          <a:xfrm>
            <a:off x="4990338" y="2075688"/>
            <a:ext cx="2201418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Strategic partnerships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Curriculum &amp; content collaboration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Research &amp; innovation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Capacity building &amp; training</a:t>
            </a:r>
            <a:endParaRPr lang="en-US" sz="800" dirty="0"/>
          </a:p>
        </p:txBody>
      </p:sp>
      <p:sp>
        <p:nvSpPr>
          <p:cNvPr id="32" name="Shape 30"/>
          <p:cNvSpPr/>
          <p:nvPr/>
        </p:nvSpPr>
        <p:spPr>
          <a:xfrm>
            <a:off x="4944618" y="4480560"/>
            <a:ext cx="2292858" cy="365760"/>
          </a:xfrm>
          <a:prstGeom prst="rect">
            <a:avLst/>
          </a:prstGeom>
          <a:solidFill>
            <a:srgbClr val="1565C0">
              <a:alpha val="15000"/>
            </a:srgbClr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4990338" y="4480560"/>
            <a:ext cx="220141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1565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TOGETHER, WE CAN SCALE TRANSFORMATION.</a:t>
            </a:r>
            <a:endParaRPr lang="en-US" sz="750" dirty="0"/>
          </a:p>
        </p:txBody>
      </p:sp>
      <p:sp>
        <p:nvSpPr>
          <p:cNvPr id="34" name="Shape 32"/>
          <p:cNvSpPr/>
          <p:nvPr/>
        </p:nvSpPr>
        <p:spPr>
          <a:xfrm>
            <a:off x="7374636" y="1399032"/>
            <a:ext cx="2292858" cy="347472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5" name="Shape 33"/>
          <p:cNvSpPr/>
          <p:nvPr/>
        </p:nvSpPr>
        <p:spPr>
          <a:xfrm>
            <a:off x="7374636" y="1399032"/>
            <a:ext cx="2292858" cy="411480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7420356" y="1399032"/>
            <a:ext cx="2201418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SUPPORT THE MOVEMENT</a:t>
            </a:r>
            <a:endParaRPr lang="en-US" sz="850" dirty="0"/>
          </a:p>
        </p:txBody>
      </p:sp>
      <p:sp>
        <p:nvSpPr>
          <p:cNvPr id="37" name="Text 35"/>
          <p:cNvSpPr/>
          <p:nvPr/>
        </p:nvSpPr>
        <p:spPr>
          <a:xfrm>
            <a:off x="7420356" y="1828800"/>
            <a:ext cx="2201418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651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Invest in Africa's future.</a:t>
            </a:r>
            <a:endParaRPr lang="en-US" sz="850" dirty="0"/>
          </a:p>
        </p:txBody>
      </p:sp>
      <p:sp>
        <p:nvSpPr>
          <p:cNvPr id="38" name="Text 36"/>
          <p:cNvSpPr/>
          <p:nvPr/>
        </p:nvSpPr>
        <p:spPr>
          <a:xfrm>
            <a:off x="7420356" y="2075688"/>
            <a:ext cx="2201418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Sponsor schools &amp; scholarships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Fund innovation &amp; learning projects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Support teacher development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Drive impact in communities</a:t>
            </a:r>
            <a:endParaRPr lang="en-US" sz="800" dirty="0"/>
          </a:p>
        </p:txBody>
      </p:sp>
      <p:sp>
        <p:nvSpPr>
          <p:cNvPr id="39" name="Shape 37"/>
          <p:cNvSpPr/>
          <p:nvPr/>
        </p:nvSpPr>
        <p:spPr>
          <a:xfrm>
            <a:off x="7374636" y="4480560"/>
            <a:ext cx="2292858" cy="365760"/>
          </a:xfrm>
          <a:prstGeom prst="rect">
            <a:avLst/>
          </a:prstGeom>
          <a:solidFill>
            <a:srgbClr val="E65100">
              <a:alpha val="15000"/>
            </a:srgbClr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7420356" y="4480560"/>
            <a:ext cx="220141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E651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YOUR SUPPORT CREATES LASTING IMPACT.</a:t>
            </a:r>
            <a:endParaRPr lang="en-US" sz="750" dirty="0"/>
          </a:p>
        </p:txBody>
      </p:sp>
      <p:sp>
        <p:nvSpPr>
          <p:cNvPr id="41" name="Shape 39"/>
          <p:cNvSpPr/>
          <p:nvPr/>
        </p:nvSpPr>
        <p:spPr>
          <a:xfrm>
            <a:off x="9804654" y="1399032"/>
            <a:ext cx="2292858" cy="347472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2" name="Shape 40"/>
          <p:cNvSpPr/>
          <p:nvPr/>
        </p:nvSpPr>
        <p:spPr>
          <a:xfrm>
            <a:off x="9804654" y="1399032"/>
            <a:ext cx="2292858" cy="411480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9850374" y="1399032"/>
            <a:ext cx="2201418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ADVOCATE FOR CHANGE</a:t>
            </a:r>
            <a:endParaRPr lang="en-US" sz="850" dirty="0"/>
          </a:p>
        </p:txBody>
      </p:sp>
      <p:sp>
        <p:nvSpPr>
          <p:cNvPr id="44" name="Text 42"/>
          <p:cNvSpPr/>
          <p:nvPr/>
        </p:nvSpPr>
        <p:spPr>
          <a:xfrm>
            <a:off x="9850374" y="1828800"/>
            <a:ext cx="2201418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4A148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Raise your voice. Inspire others.</a:t>
            </a:r>
            <a:endParaRPr lang="en-US" sz="850" dirty="0"/>
          </a:p>
        </p:txBody>
      </p:sp>
      <p:sp>
        <p:nvSpPr>
          <p:cNvPr id="45" name="Text 43"/>
          <p:cNvSpPr/>
          <p:nvPr/>
        </p:nvSpPr>
        <p:spPr>
          <a:xfrm>
            <a:off x="9850374" y="2075688"/>
            <a:ext cx="2201418" cy="1371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Champion quality education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Influence policy &amp; systems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Share the ASN vision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Mobilize your network</a:t>
            </a:r>
            <a:endParaRPr lang="en-US" sz="800" dirty="0"/>
          </a:p>
        </p:txBody>
      </p:sp>
      <p:sp>
        <p:nvSpPr>
          <p:cNvPr id="46" name="Shape 44"/>
          <p:cNvSpPr/>
          <p:nvPr/>
        </p:nvSpPr>
        <p:spPr>
          <a:xfrm>
            <a:off x="9804654" y="4480560"/>
            <a:ext cx="2292858" cy="365760"/>
          </a:xfrm>
          <a:prstGeom prst="rect">
            <a:avLst/>
          </a:prstGeom>
          <a:solidFill>
            <a:srgbClr val="4A148C">
              <a:alpha val="15000"/>
            </a:srgbClr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9850374" y="4480560"/>
            <a:ext cx="2201418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4A148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 A VOICE FOR TRANSFORMATION.</a:t>
            </a:r>
            <a:endParaRPr lang="en-US" sz="750" dirty="0"/>
          </a:p>
        </p:txBody>
      </p:sp>
      <p:sp>
        <p:nvSpPr>
          <p:cNvPr id="48" name="Shape 46"/>
          <p:cNvSpPr/>
          <p:nvPr/>
        </p:nvSpPr>
        <p:spPr>
          <a:xfrm>
            <a:off x="2514600" y="4919472"/>
            <a:ext cx="2926080" cy="132588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9" name="Text 47"/>
          <p:cNvSpPr/>
          <p:nvPr/>
        </p:nvSpPr>
        <p:spPr>
          <a:xfrm>
            <a:off x="2587752" y="4956048"/>
            <a:ext cx="2779776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i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"The future of Africa depends on the quality of education we provide today.</a:t>
            </a:r>
            <a:endParaRPr lang="en-US" sz="950" dirty="0"/>
          </a:p>
          <a:p>
            <a:pPr indent="0" marL="0">
              <a:buNone/>
            </a:pPr>
            <a:endParaRPr lang="en-US" sz="950" dirty="0"/>
          </a:p>
          <a:p>
            <a:pPr indent="0" marL="0">
              <a:buNone/>
            </a:pPr>
            <a:r>
              <a:rPr lang="en-US" sz="950" i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Let's build it—together."</a:t>
            </a:r>
            <a:endParaRPr lang="en-US" sz="950" dirty="0"/>
          </a:p>
        </p:txBody>
      </p:sp>
      <p:sp>
        <p:nvSpPr>
          <p:cNvPr id="50" name="Shape 48"/>
          <p:cNvSpPr/>
          <p:nvPr/>
        </p:nvSpPr>
        <p:spPr>
          <a:xfrm>
            <a:off x="5980176" y="4937760"/>
            <a:ext cx="365760" cy="36576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1" name="Text 49"/>
          <p:cNvSpPr/>
          <p:nvPr/>
        </p:nvSpPr>
        <p:spPr>
          <a:xfrm>
            <a:off x="5623560" y="5321808"/>
            <a:ext cx="1078992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(Public, Private &amp; Faith)</a:t>
            </a:r>
            <a:endParaRPr lang="en-US" sz="700" dirty="0"/>
          </a:p>
        </p:txBody>
      </p:sp>
      <p:sp>
        <p:nvSpPr>
          <p:cNvPr id="52" name="Shape 50"/>
          <p:cNvSpPr/>
          <p:nvPr/>
        </p:nvSpPr>
        <p:spPr>
          <a:xfrm>
            <a:off x="7095744" y="4937760"/>
            <a:ext cx="365760" cy="365760"/>
          </a:xfrm>
          <a:prstGeom prst="ellipse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3" name="Text 51"/>
          <p:cNvSpPr/>
          <p:nvPr/>
        </p:nvSpPr>
        <p:spPr>
          <a:xfrm>
            <a:off x="6739128" y="5321808"/>
            <a:ext cx="1078992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EDUCATORS</a:t>
            </a:r>
            <a:endParaRPr lang="en-US" sz="700" dirty="0"/>
          </a:p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(Teachers, Leaders)</a:t>
            </a:r>
            <a:endParaRPr lang="en-US" sz="700" dirty="0"/>
          </a:p>
        </p:txBody>
      </p:sp>
      <p:sp>
        <p:nvSpPr>
          <p:cNvPr id="54" name="Shape 52"/>
          <p:cNvSpPr/>
          <p:nvPr/>
        </p:nvSpPr>
        <p:spPr>
          <a:xfrm>
            <a:off x="8211312" y="4937760"/>
            <a:ext cx="365760" cy="365760"/>
          </a:xfrm>
          <a:prstGeom prst="ellipse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5" name="Text 53"/>
          <p:cNvSpPr/>
          <p:nvPr/>
        </p:nvSpPr>
        <p:spPr>
          <a:xfrm>
            <a:off x="7854696" y="5321808"/>
            <a:ext cx="1078992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ORGANIZATIONS</a:t>
            </a:r>
            <a:endParaRPr lang="en-US" sz="700" dirty="0"/>
          </a:p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(NGOs, Foundations)</a:t>
            </a:r>
            <a:endParaRPr lang="en-US" sz="700" dirty="0"/>
          </a:p>
        </p:txBody>
      </p:sp>
      <p:sp>
        <p:nvSpPr>
          <p:cNvPr id="56" name="Shape 54"/>
          <p:cNvSpPr/>
          <p:nvPr/>
        </p:nvSpPr>
        <p:spPr>
          <a:xfrm>
            <a:off x="9326880" y="4937760"/>
            <a:ext cx="365760" cy="365760"/>
          </a:xfrm>
          <a:prstGeom prst="ellipse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57" name="Text 55"/>
          <p:cNvSpPr/>
          <p:nvPr/>
        </p:nvSpPr>
        <p:spPr>
          <a:xfrm>
            <a:off x="8970264" y="5321808"/>
            <a:ext cx="1078992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GOVERNMENTS</a:t>
            </a:r>
            <a:endParaRPr lang="en-US" sz="700" dirty="0"/>
          </a:p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(Ministries, Agencies)</a:t>
            </a:r>
            <a:endParaRPr lang="en-US" sz="700" dirty="0"/>
          </a:p>
        </p:txBody>
      </p:sp>
      <p:sp>
        <p:nvSpPr>
          <p:cNvPr id="58" name="Shape 56"/>
          <p:cNvSpPr/>
          <p:nvPr/>
        </p:nvSpPr>
        <p:spPr>
          <a:xfrm>
            <a:off x="10442448" y="4937760"/>
            <a:ext cx="365760" cy="365760"/>
          </a:xfrm>
          <a:prstGeom prst="ellipse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59" name="Text 57"/>
          <p:cNvSpPr/>
          <p:nvPr/>
        </p:nvSpPr>
        <p:spPr>
          <a:xfrm>
            <a:off x="10085832" y="5321808"/>
            <a:ext cx="1078992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BUSINESSES</a:t>
            </a:r>
            <a:endParaRPr lang="en-US" sz="700" dirty="0"/>
          </a:p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(Companies, SMEs)</a:t>
            </a:r>
            <a:endParaRPr lang="en-US" sz="700" dirty="0"/>
          </a:p>
        </p:txBody>
      </p:sp>
      <p:sp>
        <p:nvSpPr>
          <p:cNvPr id="60" name="Shape 58"/>
          <p:cNvSpPr/>
          <p:nvPr/>
        </p:nvSpPr>
        <p:spPr>
          <a:xfrm>
            <a:off x="11558016" y="4937760"/>
            <a:ext cx="365760" cy="365760"/>
          </a:xfrm>
          <a:prstGeom prst="ellipse">
            <a:avLst/>
          </a:prstGeom>
          <a:solidFill>
            <a:srgbClr val="00695C"/>
          </a:solidFill>
          <a:ln w="12700">
            <a:solidFill>
              <a:srgbClr val="00695C"/>
            </a:solidFill>
            <a:prstDash val="solid"/>
          </a:ln>
        </p:spPr>
      </p:sp>
      <p:sp>
        <p:nvSpPr>
          <p:cNvPr id="61" name="Text 59"/>
          <p:cNvSpPr/>
          <p:nvPr/>
        </p:nvSpPr>
        <p:spPr>
          <a:xfrm>
            <a:off x="11201400" y="5321808"/>
            <a:ext cx="1078992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PARENTS &amp;</a:t>
            </a:r>
            <a:endParaRPr lang="en-US" sz="700" dirty="0"/>
          </a:p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COMMUNITIES</a:t>
            </a:r>
            <a:endParaRPr lang="en-US" sz="700" dirty="0"/>
          </a:p>
        </p:txBody>
      </p:sp>
      <p:sp>
        <p:nvSpPr>
          <p:cNvPr id="62" name="Shape 60"/>
          <p:cNvSpPr/>
          <p:nvPr/>
        </p:nvSpPr>
        <p:spPr>
          <a:xfrm>
            <a:off x="5623560" y="4919472"/>
            <a:ext cx="9144" cy="1325880"/>
          </a:xfrm>
          <a:prstGeom prst="rect">
            <a:avLst/>
          </a:prstGeom>
          <a:solidFill>
            <a:srgbClr val="DDDDDD"/>
          </a:solidFill>
          <a:ln w="12700">
            <a:solidFill>
              <a:srgbClr val="DDDDDD"/>
            </a:solidFill>
            <a:prstDash val="solid"/>
          </a:ln>
        </p:spPr>
      </p:sp>
      <p:sp>
        <p:nvSpPr>
          <p:cNvPr id="63" name="Text 61"/>
          <p:cNvSpPr/>
          <p:nvPr/>
        </p:nvSpPr>
        <p:spPr>
          <a:xfrm>
            <a:off x="5660136" y="4919472"/>
            <a:ext cx="2286000" cy="1325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🌐  www.africanschoolsnetwork.org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✉  info@africanschoolsnetwork.org</a:t>
            </a:r>
            <a:endParaRPr lang="en-US" sz="800" dirty="0"/>
          </a:p>
          <a:p>
            <a:pPr indent="0" marL="0">
              <a:buNone/>
            </a:pPr>
            <a:r>
              <a:rPr lang="en-US" sz="800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📞  +256 771 123 456</a:t>
            </a:r>
            <a:endParaRPr lang="en-US" sz="800" dirty="0"/>
          </a:p>
        </p:txBody>
      </p:sp>
      <p:sp>
        <p:nvSpPr>
          <p:cNvPr id="64" name="Shape 62"/>
          <p:cNvSpPr/>
          <p:nvPr/>
        </p:nvSpPr>
        <p:spPr>
          <a:xfrm>
            <a:off x="0" y="6364224"/>
            <a:ext cx="12188952" cy="4937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65" name="Text 63"/>
          <p:cNvSpPr/>
          <p:nvPr/>
        </p:nvSpPr>
        <p:spPr>
          <a:xfrm>
            <a:off x="274320" y="6400800"/>
            <a:ext cx="1164031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 VISION. ONE FRAMEWORK. ONE MOVEMENT. ENDLESS POSSIBILITIES.</a:t>
            </a:r>
            <a:endParaRPr lang="en-US" sz="900" dirty="0"/>
          </a:p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TOGETHER, WE WILL BUILD A BETTER AFRICA. It Starts With Education.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Text 8"/>
          <p:cNvSpPr/>
          <p:nvPr/>
        </p:nvSpPr>
        <p:spPr>
          <a:xfrm>
            <a:off x="384048" y="30175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our identity.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Driven by competence.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Powered by values.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Committed to impact.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OUR VISION, MISSION &amp; BELIEFS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 Empowering Africa. Building the Future.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2514600" y="1051560"/>
            <a:ext cx="3102864" cy="292608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2514600" y="1051560"/>
            <a:ext cx="310286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VISION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2514600" y="1344168"/>
            <a:ext cx="3102864" cy="1188720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2569464" y="1380744"/>
            <a:ext cx="2993136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be the leading network of African schools that provide world-class, values-driven, future-ready education for every child on the continent.</a:t>
            </a:r>
            <a:endParaRPr lang="en-US" sz="850" dirty="0"/>
          </a:p>
        </p:txBody>
      </p:sp>
      <p:sp>
        <p:nvSpPr>
          <p:cNvPr id="21" name="Shape 19"/>
          <p:cNvSpPr/>
          <p:nvPr/>
        </p:nvSpPr>
        <p:spPr>
          <a:xfrm>
            <a:off x="2514600" y="2560320"/>
            <a:ext cx="3102864" cy="201168"/>
          </a:xfrm>
          <a:prstGeom prst="rect">
            <a:avLst/>
          </a:prstGeom>
          <a:solidFill>
            <a:srgbClr val="2E7D32">
              <a:alpha val="20000"/>
            </a:srgbClr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2514600" y="2560320"/>
            <a:ext cx="310286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2E7D3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THIS MEANS</a:t>
            </a:r>
            <a:endParaRPr lang="en-US" sz="800" dirty="0"/>
          </a:p>
        </p:txBody>
      </p:sp>
      <p:sp>
        <p:nvSpPr>
          <p:cNvPr id="23" name="Shape 21"/>
          <p:cNvSpPr/>
          <p:nvPr/>
        </p:nvSpPr>
        <p:spPr>
          <a:xfrm>
            <a:off x="2514600" y="2761488"/>
            <a:ext cx="3102864" cy="137160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2569464" y="2798064"/>
            <a:ext cx="2993136" cy="12984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envision a future where every African child, regardless of background, has access to quality education that empowers them to thrive, innovate and lead change in their communities and the world.</a:t>
            </a:r>
            <a:endParaRPr lang="en-US" sz="850" dirty="0"/>
          </a:p>
        </p:txBody>
      </p:sp>
      <p:sp>
        <p:nvSpPr>
          <p:cNvPr id="25" name="Shape 23"/>
          <p:cNvSpPr/>
          <p:nvPr/>
        </p:nvSpPr>
        <p:spPr>
          <a:xfrm>
            <a:off x="5754624" y="1051560"/>
            <a:ext cx="3102864" cy="292608"/>
          </a:xfrm>
          <a:prstGeom prst="rect">
            <a:avLst/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5754624" y="1051560"/>
            <a:ext cx="310286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MISSION</a:t>
            </a:r>
            <a:endParaRPr lang="en-US" sz="1000" dirty="0"/>
          </a:p>
        </p:txBody>
      </p:sp>
      <p:sp>
        <p:nvSpPr>
          <p:cNvPr id="27" name="Shape 25"/>
          <p:cNvSpPr/>
          <p:nvPr/>
        </p:nvSpPr>
        <p:spPr>
          <a:xfrm>
            <a:off x="5754624" y="1344168"/>
            <a:ext cx="3102864" cy="1188720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5809488" y="1380744"/>
            <a:ext cx="2993136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transform African schools through an Afrocentric, competency-based, innovation-driven education model that develops character, creativity, and competence for impact.</a:t>
            </a:r>
            <a:endParaRPr lang="en-US" sz="850" dirty="0"/>
          </a:p>
        </p:txBody>
      </p:sp>
      <p:sp>
        <p:nvSpPr>
          <p:cNvPr id="29" name="Shape 27"/>
          <p:cNvSpPr/>
          <p:nvPr/>
        </p:nvSpPr>
        <p:spPr>
          <a:xfrm>
            <a:off x="5754624" y="2560320"/>
            <a:ext cx="3102864" cy="201168"/>
          </a:xfrm>
          <a:prstGeom prst="rect">
            <a:avLst/>
          </a:prstGeom>
          <a:solidFill>
            <a:srgbClr val="0D1B5E">
              <a:alpha val="20000"/>
            </a:srgbClr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5754624" y="2560320"/>
            <a:ext cx="310286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THIS MEANS</a:t>
            </a:r>
            <a:endParaRPr lang="en-US" sz="800" dirty="0"/>
          </a:p>
        </p:txBody>
      </p:sp>
      <p:sp>
        <p:nvSpPr>
          <p:cNvPr id="31" name="Shape 29"/>
          <p:cNvSpPr/>
          <p:nvPr/>
        </p:nvSpPr>
        <p:spPr>
          <a:xfrm>
            <a:off x="5754624" y="2761488"/>
            <a:ext cx="3102864" cy="137160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5809488" y="2798064"/>
            <a:ext cx="2993136" cy="12984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equip schools, teachers and learners with the tools, systems and mindset needed to unlock potential, solve real problems and create sustainable impact in Africa and beyond.</a:t>
            </a:r>
            <a:endParaRPr lang="en-US" sz="850" dirty="0"/>
          </a:p>
        </p:txBody>
      </p:sp>
      <p:sp>
        <p:nvSpPr>
          <p:cNvPr id="33" name="Shape 31"/>
          <p:cNvSpPr/>
          <p:nvPr/>
        </p:nvSpPr>
        <p:spPr>
          <a:xfrm>
            <a:off x="8994648" y="1051560"/>
            <a:ext cx="3102864" cy="292608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8994648" y="1051560"/>
            <a:ext cx="310286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BELIEFS</a:t>
            </a:r>
            <a:endParaRPr lang="en-US" sz="1000" dirty="0"/>
          </a:p>
        </p:txBody>
      </p:sp>
      <p:sp>
        <p:nvSpPr>
          <p:cNvPr id="35" name="Shape 33"/>
          <p:cNvSpPr/>
          <p:nvPr/>
        </p:nvSpPr>
        <p:spPr>
          <a:xfrm>
            <a:off x="8994648" y="1344168"/>
            <a:ext cx="3102864" cy="1188720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9049512" y="1380744"/>
            <a:ext cx="2993136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Africa's identity is our foundation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Every child can learn and excel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Education must solve real problems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Values and character matter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Collaboration drives transformation</a:t>
            </a:r>
            <a:endParaRPr lang="en-US" sz="850" dirty="0"/>
          </a:p>
        </p:txBody>
      </p:sp>
      <p:sp>
        <p:nvSpPr>
          <p:cNvPr id="37" name="Shape 35"/>
          <p:cNvSpPr/>
          <p:nvPr/>
        </p:nvSpPr>
        <p:spPr>
          <a:xfrm>
            <a:off x="8994648" y="2560320"/>
            <a:ext cx="3102864" cy="201168"/>
          </a:xfrm>
          <a:prstGeom prst="rect">
            <a:avLst/>
          </a:prstGeom>
          <a:solidFill>
            <a:srgbClr val="E65100">
              <a:alpha val="20000"/>
            </a:srgbClr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8994648" y="2560320"/>
            <a:ext cx="310286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E651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THIS MEANS</a:t>
            </a:r>
            <a:endParaRPr lang="en-US" sz="800" dirty="0"/>
          </a:p>
        </p:txBody>
      </p:sp>
      <p:sp>
        <p:nvSpPr>
          <p:cNvPr id="39" name="Shape 37"/>
          <p:cNvSpPr/>
          <p:nvPr/>
        </p:nvSpPr>
        <p:spPr>
          <a:xfrm>
            <a:off x="8994648" y="2761488"/>
            <a:ext cx="3102864" cy="137160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9049512" y="2798064"/>
            <a:ext cx="2993136" cy="12984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believe education must be holistic, relevant and values-based, preparing learners not just for jobs, but for life, leadership and legacy.</a:t>
            </a:r>
            <a:endParaRPr lang="en-US" sz="850" dirty="0"/>
          </a:p>
        </p:txBody>
      </p:sp>
      <p:sp>
        <p:nvSpPr>
          <p:cNvPr id="41" name="Text 39"/>
          <p:cNvSpPr/>
          <p:nvPr/>
        </p:nvSpPr>
        <p:spPr>
          <a:xfrm>
            <a:off x="2514600" y="5047488"/>
            <a:ext cx="9582912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VALUES</a:t>
            </a:r>
            <a:endParaRPr lang="en-US" sz="1100" dirty="0"/>
          </a:p>
        </p:txBody>
      </p:sp>
      <p:sp>
        <p:nvSpPr>
          <p:cNvPr id="42" name="Shape 40"/>
          <p:cNvSpPr/>
          <p:nvPr/>
        </p:nvSpPr>
        <p:spPr>
          <a:xfrm>
            <a:off x="2514600" y="5266944"/>
            <a:ext cx="1843430" cy="100584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2542032" y="5266944"/>
            <a:ext cx="1788566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IDENTITY</a:t>
            </a:r>
            <a:endParaRPr lang="en-US" sz="750" dirty="0"/>
          </a:p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African heritage, culture, languages</a:t>
            </a:r>
            <a:endParaRPr lang="en-US" sz="750" dirty="0"/>
          </a:p>
        </p:txBody>
      </p:sp>
      <p:sp>
        <p:nvSpPr>
          <p:cNvPr id="44" name="Shape 42"/>
          <p:cNvSpPr/>
          <p:nvPr/>
        </p:nvSpPr>
        <p:spPr>
          <a:xfrm>
            <a:off x="4449470" y="5266944"/>
            <a:ext cx="1843430" cy="100584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4476902" y="5266944"/>
            <a:ext cx="1788566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KNOWLEDGE</a:t>
            </a:r>
            <a:endParaRPr lang="en-US" sz="750" dirty="0"/>
          </a:p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Pursuing excellence through critical thinking</a:t>
            </a:r>
            <a:endParaRPr lang="en-US" sz="750" dirty="0"/>
          </a:p>
        </p:txBody>
      </p:sp>
      <p:sp>
        <p:nvSpPr>
          <p:cNvPr id="46" name="Shape 44"/>
          <p:cNvSpPr/>
          <p:nvPr/>
        </p:nvSpPr>
        <p:spPr>
          <a:xfrm>
            <a:off x="6384341" y="5266944"/>
            <a:ext cx="1843430" cy="1005840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6411773" y="5266944"/>
            <a:ext cx="1788566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INNOVATION</a:t>
            </a:r>
            <a:endParaRPr lang="en-US" sz="750" dirty="0"/>
          </a:p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Encouraging creativity, STEM and innovation</a:t>
            </a:r>
            <a:endParaRPr lang="en-US" sz="750" dirty="0"/>
          </a:p>
        </p:txBody>
      </p:sp>
      <p:sp>
        <p:nvSpPr>
          <p:cNvPr id="48" name="Shape 46"/>
          <p:cNvSpPr/>
          <p:nvPr/>
        </p:nvSpPr>
        <p:spPr>
          <a:xfrm>
            <a:off x="8319211" y="5266944"/>
            <a:ext cx="1843430" cy="1005840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9" name="Text 47"/>
          <p:cNvSpPr/>
          <p:nvPr/>
        </p:nvSpPr>
        <p:spPr>
          <a:xfrm>
            <a:off x="8346643" y="5266944"/>
            <a:ext cx="1788566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LEADERSHIP</a:t>
            </a:r>
            <a:endParaRPr lang="en-US" sz="750" dirty="0"/>
          </a:p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Developing character, integrity, resilience</a:t>
            </a:r>
            <a:endParaRPr lang="en-US" sz="750" dirty="0"/>
          </a:p>
        </p:txBody>
      </p:sp>
      <p:sp>
        <p:nvSpPr>
          <p:cNvPr id="50" name="Shape 48"/>
          <p:cNvSpPr/>
          <p:nvPr/>
        </p:nvSpPr>
        <p:spPr>
          <a:xfrm>
            <a:off x="10254082" y="5266944"/>
            <a:ext cx="1843430" cy="100584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1" name="Text 49"/>
          <p:cNvSpPr/>
          <p:nvPr/>
        </p:nvSpPr>
        <p:spPr>
          <a:xfrm>
            <a:off x="10281514" y="5266944"/>
            <a:ext cx="1788566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</a:t>
            </a:r>
            <a:endParaRPr lang="en-US" sz="750" dirty="0"/>
          </a:p>
          <a:p>
            <a:pPr algn="ctr" indent="0" marL="0">
              <a:buNone/>
            </a:pPr>
            <a:r>
              <a:rPr lang="en-US" sz="7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Creating positive social, economic impact</a:t>
            </a:r>
            <a:endParaRPr lang="en-US" sz="750" dirty="0"/>
          </a:p>
        </p:txBody>
      </p:sp>
      <p:sp>
        <p:nvSpPr>
          <p:cNvPr id="52" name="Shape 50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3" name="Shape 51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54" name="Shape 52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5" name="Shape 53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6" name="Shape 54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57" name="Shape 55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8" name="Shape 56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59" name="Shape 57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0" name="Shape 58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1" name="Shape 59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2" name="Shape 60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3" name="Shape 61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4" name="Shape 62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5" name="Shape 63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6" name="Shape 64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7" name="Shape 65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8" name="Shape 66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9" name="Shape 67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0" name="Shape 68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1" name="Shape 69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2" name="Shape 70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3" name="Shape 71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4" name="Shape 72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5" name="Shape 73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6" name="Shape 74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7" name="Shape 75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8" name="Shape 76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9" name="Shape 77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0" name="Shape 78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1" name="Shape 79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2" name="Shape 80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3" name="Shape 81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4" name="Shape 82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5" name="Shape 83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6" name="Shape 84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7" name="Shape 85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8" name="Shape 86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9" name="Shape 87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0" name="Shape 88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1" name="Shape 89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2" name="Shape 90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3" name="Shape 91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4" name="Shape 92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5" name="Shape 93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6" name="Shape 94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7" name="Shape 95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8" name="Shape 96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9" name="Shape 97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0" name="Shape 98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1" name="Shape 99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2" name="Shape 100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3" name="Shape 101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4" name="Shape 102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5" name="Shape 103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6" name="Shape 104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7" name="Shape 105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8" name="Shape 106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9" name="Shape 107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0" name="Shape 108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1" name="Shape 109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2" name="Shape 110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3" name="Shape 111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4" name="Shape 112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5" name="Shape 113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6" name="Shape 114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7" name="Shape 115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8" name="Shape 116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9" name="Shape 117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0" name="Shape 118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1" name="Shape 119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2" name="Shape 120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3" name="Shape 121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4" name="Shape 122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5" name="Shape 123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6" name="Shape 124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7" name="Shape 125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8" name="Shape 126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9" name="Shape 127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0" name="Shape 128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1" name="Shape 129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2" name="Shape 130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33" name="Text 131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IDENTITY  |  DRIVEN BY COMPETENCE  |  POWERED BY VALUES  |  COMMITTED TO IMPACT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0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Text 8"/>
          <p:cNvSpPr/>
          <p:nvPr/>
        </p:nvSpPr>
        <p:spPr>
          <a:xfrm>
            <a:off x="384048" y="2212848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HOLISTIC AFRICAN CHILD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84048" y="30175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 the heart of our framework is the development of the whole child – academically, socially, emotionally, physically, creatively and morally – rooted in African values and prepared for a global future.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3" name="Text 11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 ASN 5C MODEL</a:t>
            </a:r>
            <a:endParaRPr lang="en-US" sz="2600" dirty="0"/>
          </a:p>
        </p:txBody>
      </p:sp>
      <p:sp>
        <p:nvSpPr>
          <p:cNvPr id="14" name="Text 12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5 Pillars of Holistic Education for African Transformation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pic>
        <p:nvPicPr>
          <p:cNvPr id="18" name="Image 0" descr="/tmp/full_3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2514600" y="960120"/>
            <a:ext cx="6217920" cy="534924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8823960" y="960120"/>
            <a:ext cx="3227832" cy="987552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823960" y="960120"/>
            <a:ext cx="256032" cy="9875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823960" y="960120"/>
            <a:ext cx="256032" cy="9875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9116568" y="996696"/>
            <a:ext cx="2898648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CULTURE &amp; IDENTITY</a:t>
            </a:r>
            <a:endParaRPr lang="en-US" sz="900" dirty="0"/>
          </a:p>
        </p:txBody>
      </p:sp>
      <p:sp>
        <p:nvSpPr>
          <p:cNvPr id="23" name="Text 20"/>
          <p:cNvSpPr/>
          <p:nvPr/>
        </p:nvSpPr>
        <p:spPr>
          <a:xfrm>
            <a:off x="9116568" y="1234440"/>
            <a:ext cx="2898648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Building a strong sense of African identity, pride, and values through history, languages, heritage and indigenous knowledge.</a:t>
            </a:r>
            <a:endParaRPr lang="en-US" sz="800" dirty="0"/>
          </a:p>
        </p:txBody>
      </p:sp>
      <p:sp>
        <p:nvSpPr>
          <p:cNvPr id="24" name="Shape 21"/>
          <p:cNvSpPr/>
          <p:nvPr/>
        </p:nvSpPr>
        <p:spPr>
          <a:xfrm>
            <a:off x="8823960" y="2011680"/>
            <a:ext cx="3227832" cy="987552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5" name="Shape 22"/>
          <p:cNvSpPr/>
          <p:nvPr/>
        </p:nvSpPr>
        <p:spPr>
          <a:xfrm>
            <a:off x="8823960" y="2011680"/>
            <a:ext cx="256032" cy="9875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8823960" y="2011680"/>
            <a:ext cx="256032" cy="9875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</a:t>
            </a:r>
            <a:endParaRPr lang="en-US" sz="1400" dirty="0"/>
          </a:p>
        </p:txBody>
      </p:sp>
      <p:sp>
        <p:nvSpPr>
          <p:cNvPr id="27" name="Text 24"/>
          <p:cNvSpPr/>
          <p:nvPr/>
        </p:nvSpPr>
        <p:spPr>
          <a:xfrm>
            <a:off x="9116568" y="2048256"/>
            <a:ext cx="2898648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565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COMPETENCIES FOR LIFE &amp; WORK</a:t>
            </a:r>
            <a:endParaRPr lang="en-US" sz="900" dirty="0"/>
          </a:p>
        </p:txBody>
      </p:sp>
      <p:sp>
        <p:nvSpPr>
          <p:cNvPr id="28" name="Text 25"/>
          <p:cNvSpPr/>
          <p:nvPr/>
        </p:nvSpPr>
        <p:spPr>
          <a:xfrm>
            <a:off x="9116568" y="2286000"/>
            <a:ext cx="2898648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Equipping learners with essential skills for life, work and entrepreneurship in the 21st century.</a:t>
            </a:r>
            <a:endParaRPr lang="en-US" sz="800" dirty="0"/>
          </a:p>
        </p:txBody>
      </p:sp>
      <p:sp>
        <p:nvSpPr>
          <p:cNvPr id="29" name="Shape 26"/>
          <p:cNvSpPr/>
          <p:nvPr/>
        </p:nvSpPr>
        <p:spPr>
          <a:xfrm>
            <a:off x="8823960" y="3063240"/>
            <a:ext cx="3227832" cy="987552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0" name="Shape 27"/>
          <p:cNvSpPr/>
          <p:nvPr/>
        </p:nvSpPr>
        <p:spPr>
          <a:xfrm>
            <a:off x="8823960" y="3063240"/>
            <a:ext cx="256032" cy="987552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31" name="Text 28"/>
          <p:cNvSpPr/>
          <p:nvPr/>
        </p:nvSpPr>
        <p:spPr>
          <a:xfrm>
            <a:off x="8823960" y="3063240"/>
            <a:ext cx="256032" cy="9875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</a:t>
            </a:r>
            <a:endParaRPr lang="en-US" sz="1400" dirty="0"/>
          </a:p>
        </p:txBody>
      </p:sp>
      <p:sp>
        <p:nvSpPr>
          <p:cNvPr id="32" name="Text 29"/>
          <p:cNvSpPr/>
          <p:nvPr/>
        </p:nvSpPr>
        <p:spPr>
          <a:xfrm>
            <a:off x="9116568" y="3099816"/>
            <a:ext cx="2898648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CREATIVITY &amp; INNOVATION</a:t>
            </a:r>
            <a:endParaRPr lang="en-US" sz="900" dirty="0"/>
          </a:p>
        </p:txBody>
      </p:sp>
      <p:sp>
        <p:nvSpPr>
          <p:cNvPr id="33" name="Text 30"/>
          <p:cNvSpPr/>
          <p:nvPr/>
        </p:nvSpPr>
        <p:spPr>
          <a:xfrm>
            <a:off x="9116568" y="3337560"/>
            <a:ext cx="2898648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Nurturing creativity, critical thinking, STEM, and innovation to solve real-world problems.</a:t>
            </a:r>
            <a:endParaRPr lang="en-US" sz="800" dirty="0"/>
          </a:p>
        </p:txBody>
      </p:sp>
      <p:sp>
        <p:nvSpPr>
          <p:cNvPr id="34" name="Shape 31"/>
          <p:cNvSpPr/>
          <p:nvPr/>
        </p:nvSpPr>
        <p:spPr>
          <a:xfrm>
            <a:off x="8823960" y="4114800"/>
            <a:ext cx="3227832" cy="987552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8823960" y="4114800"/>
            <a:ext cx="256032" cy="9875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8823960" y="4114800"/>
            <a:ext cx="256032" cy="9875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</a:t>
            </a:r>
            <a:endParaRPr lang="en-US" sz="1400" dirty="0"/>
          </a:p>
        </p:txBody>
      </p:sp>
      <p:sp>
        <p:nvSpPr>
          <p:cNvPr id="37" name="Text 34"/>
          <p:cNvSpPr/>
          <p:nvPr/>
        </p:nvSpPr>
        <p:spPr>
          <a:xfrm>
            <a:off x="9116568" y="4151376"/>
            <a:ext cx="2898648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4A148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CHARACTER &amp; LEADERSHIP</a:t>
            </a:r>
            <a:endParaRPr lang="en-US" sz="900" dirty="0"/>
          </a:p>
        </p:txBody>
      </p:sp>
      <p:sp>
        <p:nvSpPr>
          <p:cNvPr id="38" name="Text 35"/>
          <p:cNvSpPr/>
          <p:nvPr/>
        </p:nvSpPr>
        <p:spPr>
          <a:xfrm>
            <a:off x="9116568" y="4389120"/>
            <a:ext cx="2898648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Developing integrity, resilience, emotional intelligence and leadership for responsible citizenship.</a:t>
            </a:r>
            <a:endParaRPr lang="en-US" sz="800" dirty="0"/>
          </a:p>
        </p:txBody>
      </p:sp>
      <p:sp>
        <p:nvSpPr>
          <p:cNvPr id="39" name="Shape 36"/>
          <p:cNvSpPr/>
          <p:nvPr/>
        </p:nvSpPr>
        <p:spPr>
          <a:xfrm>
            <a:off x="8823960" y="5166360"/>
            <a:ext cx="3227832" cy="987552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0" name="Shape 37"/>
          <p:cNvSpPr/>
          <p:nvPr/>
        </p:nvSpPr>
        <p:spPr>
          <a:xfrm>
            <a:off x="8823960" y="5166360"/>
            <a:ext cx="256032" cy="9875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41" name="Text 38"/>
          <p:cNvSpPr/>
          <p:nvPr/>
        </p:nvSpPr>
        <p:spPr>
          <a:xfrm>
            <a:off x="8823960" y="5166360"/>
            <a:ext cx="256032" cy="9875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5</a:t>
            </a:r>
            <a:endParaRPr lang="en-US" sz="1400" dirty="0"/>
          </a:p>
        </p:txBody>
      </p:sp>
      <p:sp>
        <p:nvSpPr>
          <p:cNvPr id="42" name="Text 39"/>
          <p:cNvSpPr/>
          <p:nvPr/>
        </p:nvSpPr>
        <p:spPr>
          <a:xfrm>
            <a:off x="9116568" y="5202936"/>
            <a:ext cx="2898648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E651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&amp; IMPACT</a:t>
            </a:r>
            <a:endParaRPr lang="en-US" sz="900" dirty="0"/>
          </a:p>
        </p:txBody>
      </p:sp>
      <p:sp>
        <p:nvSpPr>
          <p:cNvPr id="43" name="Text 40"/>
          <p:cNvSpPr/>
          <p:nvPr/>
        </p:nvSpPr>
        <p:spPr>
          <a:xfrm>
            <a:off x="9116568" y="5440680"/>
            <a:ext cx="2898648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Connecting learning to community needs and driving positive social and economic impact.</a:t>
            </a:r>
            <a:endParaRPr lang="en-US" sz="800" dirty="0"/>
          </a:p>
        </p:txBody>
      </p:sp>
      <p:sp>
        <p:nvSpPr>
          <p:cNvPr id="44" name="Shape 41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45" name="Shape 42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46" name="Shape 43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47" name="Shape 44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48" name="Shape 45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9" name="Shape 46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0" name="Shape 47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51" name="Shape 48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52" name="Shape 49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3" name="Shape 50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4" name="Shape 51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55" name="Shape 52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6" name="Shape 53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57" name="Shape 54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58" name="Shape 55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9" name="Shape 56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0" name="Shape 57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1" name="Shape 58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2" name="Shape 59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3" name="Shape 60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4" name="Shape 61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5" name="Shape 62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6" name="Shape 63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7" name="Shape 64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8" name="Shape 65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9" name="Shape 66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0" name="Shape 67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1" name="Shape 68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2" name="Shape 69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3" name="Shape 70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4" name="Shape 71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5" name="Shape 72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6" name="Shape 73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7" name="Shape 74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8" name="Shape 75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9" name="Shape 76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0" name="Shape 77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1" name="Shape 78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2" name="Shape 79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3" name="Shape 80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4" name="Shape 81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5" name="Shape 82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6" name="Shape 83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7" name="Shape 84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8" name="Shape 85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9" name="Shape 86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0" name="Shape 87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1" name="Shape 88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2" name="Shape 89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3" name="Shape 90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4" name="Shape 91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5" name="Shape 92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6" name="Shape 93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7" name="Shape 94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8" name="Shape 95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9" name="Shape 96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0" name="Shape 97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1" name="Shape 98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2" name="Shape 99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3" name="Shape 100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4" name="Shape 101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5" name="Shape 102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6" name="Shape 103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7" name="Shape 104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8" name="Shape 105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9" name="Shape 106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0" name="Shape 107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1" name="Shape 108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2" name="Shape 109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3" name="Shape 110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4" name="Shape 111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5" name="Shape 112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6" name="Shape 113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7" name="Shape 114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8" name="Shape 115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9" name="Shape 116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0" name="Shape 117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1" name="Shape 118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2" name="Shape 119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3" name="Shape 120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4" name="Shape 121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5" name="Text 122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IDENTITY  |  DRIVEN BY COMPETENCE  |  POWERED BY VALUES  |  COMMITTED TO IMPACT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Shape 8"/>
          <p:cNvSpPr/>
          <p:nvPr/>
        </p:nvSpPr>
        <p:spPr>
          <a:xfrm>
            <a:off x="384048" y="2212848"/>
            <a:ext cx="411480" cy="201168"/>
          </a:xfrm>
          <a:prstGeom prst="rect">
            <a:avLst>
              <a:gd name="adj" fmla="val 22727"/>
            </a:avLst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84048" y="2212848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4/12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384048" y="2450592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 5 PILLARS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EXPLAINED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4048" y="32461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ASN 5C Pillars form the foundation of holistic education that develops the whole child – intellectually, socially, emotionally, physically, creatively and morally – preparing them to thrive and transform Africa and the world.</a:t>
            </a:r>
            <a:endParaRPr lang="en-US" sz="900" dirty="0"/>
          </a:p>
          <a:p>
            <a:pPr indent="0" marL="0">
              <a:buNone/>
            </a:pP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HOLISTIC AFRICAN CHILD: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Developed. Empowered.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Engaged. Impactful.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 5 PILLARS EXPLAINED</a:t>
            </a:r>
            <a:endParaRPr lang="en-US" sz="2600" dirty="0"/>
          </a:p>
        </p:txBody>
      </p:sp>
      <p:sp>
        <p:nvSpPr>
          <p:cNvPr id="16" name="Shape 14"/>
          <p:cNvSpPr/>
          <p:nvPr/>
        </p:nvSpPr>
        <p:spPr>
          <a:xfrm>
            <a:off x="2514600" y="640080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5389474" y="640080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6826910" y="640080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2514600" y="822960"/>
            <a:ext cx="475488" cy="969264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2514600" y="822960"/>
            <a:ext cx="475488" cy="9692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</a:t>
            </a:r>
            <a:endParaRPr lang="en-US" sz="2200" dirty="0"/>
          </a:p>
        </p:txBody>
      </p:sp>
      <p:sp>
        <p:nvSpPr>
          <p:cNvPr id="21" name="Shape 19"/>
          <p:cNvSpPr/>
          <p:nvPr/>
        </p:nvSpPr>
        <p:spPr>
          <a:xfrm>
            <a:off x="3017520" y="822960"/>
            <a:ext cx="5303520" cy="969264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3081528" y="877824"/>
            <a:ext cx="5120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CULTURE &amp; IDENTITY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3081528" y="1097280"/>
            <a:ext cx="512064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Building a strong sense of African identity, pride, values and connection to history, languages, heritage and indigenous knowledge.</a:t>
            </a:r>
            <a:endParaRPr lang="en-US" sz="850" dirty="0"/>
          </a:p>
        </p:txBody>
      </p:sp>
      <p:sp>
        <p:nvSpPr>
          <p:cNvPr id="24" name="Text 22"/>
          <p:cNvSpPr/>
          <p:nvPr/>
        </p:nvSpPr>
        <p:spPr>
          <a:xfrm>
            <a:off x="8366760" y="1188720"/>
            <a:ext cx="256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C62828"/>
                </a:solidFill>
              </a:rPr>
              <a:t>➤</a:t>
            </a:r>
            <a:endParaRPr lang="en-US" sz="1200" dirty="0"/>
          </a:p>
        </p:txBody>
      </p:sp>
      <p:sp>
        <p:nvSpPr>
          <p:cNvPr id="25" name="Shape 23"/>
          <p:cNvSpPr/>
          <p:nvPr/>
        </p:nvSpPr>
        <p:spPr>
          <a:xfrm>
            <a:off x="8641080" y="822960"/>
            <a:ext cx="2743200" cy="969264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8695944" y="877824"/>
            <a:ext cx="2633472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OUTCOME</a:t>
            </a:r>
            <a:endParaRPr lang="en-US" sz="800" dirty="0"/>
          </a:p>
        </p:txBody>
      </p:sp>
      <p:sp>
        <p:nvSpPr>
          <p:cNvPr id="27" name="Text 25"/>
          <p:cNvSpPr/>
          <p:nvPr/>
        </p:nvSpPr>
        <p:spPr>
          <a:xfrm>
            <a:off x="8695944" y="1078992"/>
            <a:ext cx="2633472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Confident, grounded learners who are proud of who they are and where they come from.</a:t>
            </a:r>
            <a:endParaRPr lang="en-US" sz="850" dirty="0"/>
          </a:p>
        </p:txBody>
      </p:sp>
      <p:sp>
        <p:nvSpPr>
          <p:cNvPr id="28" name="Shape 26"/>
          <p:cNvSpPr/>
          <p:nvPr/>
        </p:nvSpPr>
        <p:spPr>
          <a:xfrm>
            <a:off x="2514600" y="1865376"/>
            <a:ext cx="475488" cy="969264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2514600" y="1865376"/>
            <a:ext cx="475488" cy="9692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</a:t>
            </a:r>
            <a:endParaRPr lang="en-US" sz="2200" dirty="0"/>
          </a:p>
        </p:txBody>
      </p:sp>
      <p:sp>
        <p:nvSpPr>
          <p:cNvPr id="30" name="Shape 28"/>
          <p:cNvSpPr/>
          <p:nvPr/>
        </p:nvSpPr>
        <p:spPr>
          <a:xfrm>
            <a:off x="3017520" y="1865376"/>
            <a:ext cx="5303520" cy="969264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3081528" y="1920240"/>
            <a:ext cx="5120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1565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COMPETENCIES FOR LIFE &amp; WORK</a:t>
            </a:r>
            <a:endParaRPr lang="en-US" sz="1000" dirty="0"/>
          </a:p>
        </p:txBody>
      </p:sp>
      <p:sp>
        <p:nvSpPr>
          <p:cNvPr id="32" name="Text 30"/>
          <p:cNvSpPr/>
          <p:nvPr/>
        </p:nvSpPr>
        <p:spPr>
          <a:xfrm>
            <a:off x="3081528" y="2139696"/>
            <a:ext cx="512064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Equipping learners with essential skills, knowledge and mindset for life, work, and entrepreneurship in the 21st century.</a:t>
            </a:r>
            <a:endParaRPr lang="en-US" sz="850" dirty="0"/>
          </a:p>
        </p:txBody>
      </p:sp>
      <p:sp>
        <p:nvSpPr>
          <p:cNvPr id="33" name="Text 31"/>
          <p:cNvSpPr/>
          <p:nvPr/>
        </p:nvSpPr>
        <p:spPr>
          <a:xfrm>
            <a:off x="8366760" y="2231136"/>
            <a:ext cx="256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565C0"/>
                </a:solidFill>
              </a:rPr>
              <a:t>➤</a:t>
            </a:r>
            <a:endParaRPr lang="en-US" sz="1200" dirty="0"/>
          </a:p>
        </p:txBody>
      </p:sp>
      <p:sp>
        <p:nvSpPr>
          <p:cNvPr id="34" name="Shape 32"/>
          <p:cNvSpPr/>
          <p:nvPr/>
        </p:nvSpPr>
        <p:spPr>
          <a:xfrm>
            <a:off x="8641080" y="1865376"/>
            <a:ext cx="2743200" cy="969264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8695944" y="1920240"/>
            <a:ext cx="2633472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1565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OUTCOME</a:t>
            </a:r>
            <a:endParaRPr lang="en-US" sz="800" dirty="0"/>
          </a:p>
        </p:txBody>
      </p:sp>
      <p:sp>
        <p:nvSpPr>
          <p:cNvPr id="36" name="Text 34"/>
          <p:cNvSpPr/>
          <p:nvPr/>
        </p:nvSpPr>
        <p:spPr>
          <a:xfrm>
            <a:off x="8695944" y="2121408"/>
            <a:ext cx="2633472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Capable, adaptable and future-ready learners prepared for real-world success.</a:t>
            </a:r>
            <a:endParaRPr lang="en-US" sz="850" dirty="0"/>
          </a:p>
        </p:txBody>
      </p:sp>
      <p:sp>
        <p:nvSpPr>
          <p:cNvPr id="37" name="Shape 35"/>
          <p:cNvSpPr/>
          <p:nvPr/>
        </p:nvSpPr>
        <p:spPr>
          <a:xfrm>
            <a:off x="2514600" y="2907792"/>
            <a:ext cx="475488" cy="969264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2514600" y="2907792"/>
            <a:ext cx="475488" cy="9692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</a:t>
            </a:r>
            <a:endParaRPr lang="en-US" sz="2200" dirty="0"/>
          </a:p>
        </p:txBody>
      </p:sp>
      <p:sp>
        <p:nvSpPr>
          <p:cNvPr id="39" name="Shape 37"/>
          <p:cNvSpPr/>
          <p:nvPr/>
        </p:nvSpPr>
        <p:spPr>
          <a:xfrm>
            <a:off x="3017520" y="2907792"/>
            <a:ext cx="5303520" cy="969264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3081528" y="2962656"/>
            <a:ext cx="5120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CREATIVITY &amp; INNOVATION</a:t>
            </a:r>
            <a:endParaRPr lang="en-US" sz="1000" dirty="0"/>
          </a:p>
        </p:txBody>
      </p:sp>
      <p:sp>
        <p:nvSpPr>
          <p:cNvPr id="41" name="Text 39"/>
          <p:cNvSpPr/>
          <p:nvPr/>
        </p:nvSpPr>
        <p:spPr>
          <a:xfrm>
            <a:off x="3081528" y="3182112"/>
            <a:ext cx="512064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Nurturing creativity, curiosity, critical thinking, STEM, and innovation to solve real-world problems and create new opportunities.</a:t>
            </a:r>
            <a:endParaRPr lang="en-US" sz="850" dirty="0"/>
          </a:p>
        </p:txBody>
      </p:sp>
      <p:sp>
        <p:nvSpPr>
          <p:cNvPr id="42" name="Text 40"/>
          <p:cNvSpPr/>
          <p:nvPr/>
        </p:nvSpPr>
        <p:spPr>
          <a:xfrm>
            <a:off x="8366760" y="3273552"/>
            <a:ext cx="256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B5E20"/>
                </a:solidFill>
              </a:rPr>
              <a:t>➤</a:t>
            </a:r>
            <a:endParaRPr lang="en-US" sz="1200" dirty="0"/>
          </a:p>
        </p:txBody>
      </p:sp>
      <p:sp>
        <p:nvSpPr>
          <p:cNvPr id="43" name="Shape 41"/>
          <p:cNvSpPr/>
          <p:nvPr/>
        </p:nvSpPr>
        <p:spPr>
          <a:xfrm>
            <a:off x="8641080" y="2907792"/>
            <a:ext cx="2743200" cy="969264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8695944" y="2962656"/>
            <a:ext cx="2633472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OUTCOME</a:t>
            </a:r>
            <a:endParaRPr lang="en-US" sz="800" dirty="0"/>
          </a:p>
        </p:txBody>
      </p:sp>
      <p:sp>
        <p:nvSpPr>
          <p:cNvPr id="45" name="Text 43"/>
          <p:cNvSpPr/>
          <p:nvPr/>
        </p:nvSpPr>
        <p:spPr>
          <a:xfrm>
            <a:off x="8695944" y="3163824"/>
            <a:ext cx="2633472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Innovative problem solvers who can create solutions and drive progress.</a:t>
            </a:r>
            <a:endParaRPr lang="en-US" sz="850" dirty="0"/>
          </a:p>
        </p:txBody>
      </p:sp>
      <p:sp>
        <p:nvSpPr>
          <p:cNvPr id="46" name="Shape 44"/>
          <p:cNvSpPr/>
          <p:nvPr/>
        </p:nvSpPr>
        <p:spPr>
          <a:xfrm>
            <a:off x="2514600" y="3950208"/>
            <a:ext cx="475488" cy="969264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2514600" y="3950208"/>
            <a:ext cx="475488" cy="9692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</a:t>
            </a:r>
            <a:endParaRPr lang="en-US" sz="2200" dirty="0"/>
          </a:p>
        </p:txBody>
      </p:sp>
      <p:sp>
        <p:nvSpPr>
          <p:cNvPr id="48" name="Shape 46"/>
          <p:cNvSpPr/>
          <p:nvPr/>
        </p:nvSpPr>
        <p:spPr>
          <a:xfrm>
            <a:off x="3017520" y="3950208"/>
            <a:ext cx="5303520" cy="969264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49" name="Text 47"/>
          <p:cNvSpPr/>
          <p:nvPr/>
        </p:nvSpPr>
        <p:spPr>
          <a:xfrm>
            <a:off x="3081528" y="4005072"/>
            <a:ext cx="5120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4A148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CHARACTER &amp; LEADERSHIP</a:t>
            </a:r>
            <a:endParaRPr lang="en-US" sz="1000" dirty="0"/>
          </a:p>
        </p:txBody>
      </p:sp>
      <p:sp>
        <p:nvSpPr>
          <p:cNvPr id="50" name="Text 48"/>
          <p:cNvSpPr/>
          <p:nvPr/>
        </p:nvSpPr>
        <p:spPr>
          <a:xfrm>
            <a:off x="3081528" y="4224528"/>
            <a:ext cx="512064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Developing integrity, resilience, emotional intelligence and leadership for responsible citizenship and ethical decision-making.</a:t>
            </a:r>
            <a:endParaRPr lang="en-US" sz="850" dirty="0"/>
          </a:p>
        </p:txBody>
      </p:sp>
      <p:sp>
        <p:nvSpPr>
          <p:cNvPr id="51" name="Text 49"/>
          <p:cNvSpPr/>
          <p:nvPr/>
        </p:nvSpPr>
        <p:spPr>
          <a:xfrm>
            <a:off x="8366760" y="4315968"/>
            <a:ext cx="256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4A148C"/>
                </a:solidFill>
              </a:rPr>
              <a:t>➤</a:t>
            </a:r>
            <a:endParaRPr lang="en-US" sz="1200" dirty="0"/>
          </a:p>
        </p:txBody>
      </p:sp>
      <p:sp>
        <p:nvSpPr>
          <p:cNvPr id="52" name="Shape 50"/>
          <p:cNvSpPr/>
          <p:nvPr/>
        </p:nvSpPr>
        <p:spPr>
          <a:xfrm>
            <a:off x="8641080" y="3950208"/>
            <a:ext cx="2743200" cy="969264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53" name="Text 51"/>
          <p:cNvSpPr/>
          <p:nvPr/>
        </p:nvSpPr>
        <p:spPr>
          <a:xfrm>
            <a:off x="8695944" y="4005072"/>
            <a:ext cx="2633472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4A148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OUTCOME</a:t>
            </a:r>
            <a:endParaRPr lang="en-US" sz="800" dirty="0"/>
          </a:p>
        </p:txBody>
      </p:sp>
      <p:sp>
        <p:nvSpPr>
          <p:cNvPr id="54" name="Text 52"/>
          <p:cNvSpPr/>
          <p:nvPr/>
        </p:nvSpPr>
        <p:spPr>
          <a:xfrm>
            <a:off x="8695944" y="4206240"/>
            <a:ext cx="2633472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Ethical leaders and responsible citizens who inspire trust and create positive change.</a:t>
            </a:r>
            <a:endParaRPr lang="en-US" sz="850" dirty="0"/>
          </a:p>
        </p:txBody>
      </p:sp>
      <p:sp>
        <p:nvSpPr>
          <p:cNvPr id="55" name="Shape 53"/>
          <p:cNvSpPr/>
          <p:nvPr/>
        </p:nvSpPr>
        <p:spPr>
          <a:xfrm>
            <a:off x="2514600" y="4992624"/>
            <a:ext cx="475488" cy="969264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6" name="Text 54"/>
          <p:cNvSpPr/>
          <p:nvPr/>
        </p:nvSpPr>
        <p:spPr>
          <a:xfrm>
            <a:off x="2514600" y="4992624"/>
            <a:ext cx="475488" cy="9692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5</a:t>
            </a:r>
            <a:endParaRPr lang="en-US" sz="2200" dirty="0"/>
          </a:p>
        </p:txBody>
      </p:sp>
      <p:sp>
        <p:nvSpPr>
          <p:cNvPr id="57" name="Shape 55"/>
          <p:cNvSpPr/>
          <p:nvPr/>
        </p:nvSpPr>
        <p:spPr>
          <a:xfrm>
            <a:off x="3017520" y="4992624"/>
            <a:ext cx="5303520" cy="969264"/>
          </a:xfrm>
          <a:prstGeom prst="rect">
            <a:avLst/>
          </a:prstGeom>
          <a:solidFill>
            <a:srgbClr val="F5F5F5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58" name="Text 56"/>
          <p:cNvSpPr/>
          <p:nvPr/>
        </p:nvSpPr>
        <p:spPr>
          <a:xfrm>
            <a:off x="3081528" y="5047488"/>
            <a:ext cx="5120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E651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&amp; IMPACT</a:t>
            </a:r>
            <a:endParaRPr lang="en-US" sz="1000" dirty="0"/>
          </a:p>
        </p:txBody>
      </p:sp>
      <p:sp>
        <p:nvSpPr>
          <p:cNvPr id="59" name="Text 57"/>
          <p:cNvSpPr/>
          <p:nvPr/>
        </p:nvSpPr>
        <p:spPr>
          <a:xfrm>
            <a:off x="3081528" y="5266944"/>
            <a:ext cx="5120640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Connecting learning to community needs and driving positive social, environmental and economic impact.</a:t>
            </a:r>
            <a:endParaRPr lang="en-US" sz="850" dirty="0"/>
          </a:p>
        </p:txBody>
      </p:sp>
      <p:sp>
        <p:nvSpPr>
          <p:cNvPr id="60" name="Text 58"/>
          <p:cNvSpPr/>
          <p:nvPr/>
        </p:nvSpPr>
        <p:spPr>
          <a:xfrm>
            <a:off x="8366760" y="5358384"/>
            <a:ext cx="256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E65100"/>
                </a:solidFill>
              </a:rPr>
              <a:t>➤</a:t>
            </a:r>
            <a:endParaRPr lang="en-US" sz="1200" dirty="0"/>
          </a:p>
        </p:txBody>
      </p:sp>
      <p:sp>
        <p:nvSpPr>
          <p:cNvPr id="61" name="Shape 59"/>
          <p:cNvSpPr/>
          <p:nvPr/>
        </p:nvSpPr>
        <p:spPr>
          <a:xfrm>
            <a:off x="8641080" y="4992624"/>
            <a:ext cx="2743200" cy="969264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62" name="Text 60"/>
          <p:cNvSpPr/>
          <p:nvPr/>
        </p:nvSpPr>
        <p:spPr>
          <a:xfrm>
            <a:off x="8695944" y="5047488"/>
            <a:ext cx="2633472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E651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OUTCOME</a:t>
            </a:r>
            <a:endParaRPr lang="en-US" sz="800" dirty="0"/>
          </a:p>
        </p:txBody>
      </p:sp>
      <p:sp>
        <p:nvSpPr>
          <p:cNvPr id="63" name="Text 61"/>
          <p:cNvSpPr/>
          <p:nvPr/>
        </p:nvSpPr>
        <p:spPr>
          <a:xfrm>
            <a:off x="8695944" y="5248656"/>
            <a:ext cx="2633472" cy="6583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Compassionate change makers building stronger communities and a better Africa.</a:t>
            </a:r>
            <a:endParaRPr lang="en-US" sz="850" dirty="0"/>
          </a:p>
        </p:txBody>
      </p:sp>
      <p:sp>
        <p:nvSpPr>
          <p:cNvPr id="64" name="Shape 62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65" name="Shape 63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6" name="Shape 64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7" name="Shape 65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8" name="Shape 66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9" name="Shape 67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0" name="Shape 68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1" name="Shape 69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2" name="Shape 70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3" name="Shape 71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4" name="Shape 72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5" name="Shape 73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6" name="Shape 74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7" name="Shape 75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8" name="Shape 76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9" name="Shape 77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0" name="Shape 78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1" name="Shape 79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2" name="Shape 80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3" name="Shape 81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4" name="Shape 82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5" name="Shape 83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6" name="Shape 84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7" name="Shape 85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8" name="Shape 86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9" name="Shape 87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0" name="Shape 88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1" name="Shape 89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2" name="Shape 90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3" name="Shape 91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4" name="Shape 92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5" name="Shape 93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6" name="Shape 94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7" name="Shape 95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8" name="Shape 96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9" name="Shape 97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0" name="Shape 98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1" name="Shape 99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2" name="Shape 100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3" name="Shape 101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4" name="Shape 102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5" name="Shape 103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6" name="Shape 104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7" name="Shape 105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8" name="Shape 106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9" name="Shape 107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0" name="Shape 108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1" name="Shape 109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2" name="Shape 110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3" name="Shape 111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4" name="Shape 112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5" name="Shape 113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6" name="Shape 114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7" name="Shape 115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8" name="Shape 116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9" name="Shape 117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0" name="Shape 118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1" name="Shape 119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2" name="Shape 120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3" name="Shape 121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4" name="Shape 122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5" name="Shape 123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6" name="Shape 124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7" name="Shape 125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8" name="Shape 126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9" name="Shape 127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0" name="Shape 128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1" name="Shape 129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2" name="Shape 130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33" name="Shape 131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34" name="Shape 132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5" name="Shape 133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6" name="Shape 134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7" name="Shape 135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8" name="Shape 136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39" name="Shape 137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40" name="Shape 138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1" name="Shape 139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42" name="Shape 140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43" name="Shape 141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44" name="Shape 142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45" name="Text 143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IDENTITY  |  DRIVEN BY COMPETENCE  |  POWERED BY VALUES  |  COMMITTED TO IMPACT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Shape 8"/>
          <p:cNvSpPr/>
          <p:nvPr/>
        </p:nvSpPr>
        <p:spPr>
          <a:xfrm>
            <a:off x="384048" y="2212848"/>
            <a:ext cx="411480" cy="201168"/>
          </a:xfrm>
          <a:prstGeom prst="rect">
            <a:avLst>
              <a:gd name="adj" fmla="val 22727"/>
            </a:avLst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84048" y="2212848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5/12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384048" y="2450592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OUR APPROACH TO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TEACHING &amp; LEARNING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4048" y="32461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are shifting from traditional, exam-driven education to holistic, learner-centered experiences that build knowledge, skills, character and purpose.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TRANSFORMING HOW AFRICAN CHILDREN LEARN</a:t>
            </a:r>
            <a:endParaRPr lang="en-US" sz="2600" dirty="0"/>
          </a:p>
        </p:txBody>
      </p:sp>
      <p:sp>
        <p:nvSpPr>
          <p:cNvPr id="16" name="Text 14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teaching at learners to learning with learners.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2514600" y="1051560"/>
            <a:ext cx="3017520" cy="27432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2514600" y="1051560"/>
            <a:ext cx="3017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(OLD MODEL)</a:t>
            </a:r>
            <a:endParaRPr lang="en-US" sz="1000" dirty="0"/>
          </a:p>
        </p:txBody>
      </p:sp>
      <p:sp>
        <p:nvSpPr>
          <p:cNvPr id="22" name="Shape 20"/>
          <p:cNvSpPr/>
          <p:nvPr/>
        </p:nvSpPr>
        <p:spPr>
          <a:xfrm>
            <a:off x="2514600" y="1344168"/>
            <a:ext cx="3017520" cy="457200"/>
          </a:xfrm>
          <a:prstGeom prst="rect">
            <a:avLst/>
          </a:prstGeom>
          <a:solidFill>
            <a:srgbClr val="FFF5F5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2606040" y="1344168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Rote Learning</a:t>
            </a:r>
            <a:endParaRPr lang="en-US" sz="950" dirty="0"/>
          </a:p>
        </p:txBody>
      </p:sp>
      <p:sp>
        <p:nvSpPr>
          <p:cNvPr id="24" name="Shape 22"/>
          <p:cNvSpPr/>
          <p:nvPr/>
        </p:nvSpPr>
        <p:spPr>
          <a:xfrm>
            <a:off x="2514600" y="1828800"/>
            <a:ext cx="3017520" cy="457200"/>
          </a:xfrm>
          <a:prstGeom prst="rect">
            <a:avLst/>
          </a:prstGeom>
          <a:solidFill>
            <a:srgbClr val="FFFFFF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2606040" y="1828800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Teacher-Centered</a:t>
            </a:r>
            <a:endParaRPr lang="en-US" sz="950" dirty="0"/>
          </a:p>
        </p:txBody>
      </p:sp>
      <p:sp>
        <p:nvSpPr>
          <p:cNvPr id="26" name="Shape 24"/>
          <p:cNvSpPr/>
          <p:nvPr/>
        </p:nvSpPr>
        <p:spPr>
          <a:xfrm>
            <a:off x="2514600" y="2313432"/>
            <a:ext cx="3017520" cy="457200"/>
          </a:xfrm>
          <a:prstGeom prst="rect">
            <a:avLst/>
          </a:prstGeom>
          <a:solidFill>
            <a:srgbClr val="FFF5F5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2606040" y="2313432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Exams Only</a:t>
            </a:r>
            <a:endParaRPr lang="en-US" sz="950" dirty="0"/>
          </a:p>
        </p:txBody>
      </p:sp>
      <p:sp>
        <p:nvSpPr>
          <p:cNvPr id="28" name="Shape 26"/>
          <p:cNvSpPr/>
          <p:nvPr/>
        </p:nvSpPr>
        <p:spPr>
          <a:xfrm>
            <a:off x="2514600" y="2798064"/>
            <a:ext cx="3017520" cy="457200"/>
          </a:xfrm>
          <a:prstGeom prst="rect">
            <a:avLst/>
          </a:prstGeom>
          <a:solidFill>
            <a:srgbClr val="FFFFFF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2606040" y="2798064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Subjects in Isolation</a:t>
            </a:r>
            <a:endParaRPr lang="en-US" sz="950" dirty="0"/>
          </a:p>
        </p:txBody>
      </p:sp>
      <p:sp>
        <p:nvSpPr>
          <p:cNvPr id="30" name="Shape 28"/>
          <p:cNvSpPr/>
          <p:nvPr/>
        </p:nvSpPr>
        <p:spPr>
          <a:xfrm>
            <a:off x="2514600" y="3282696"/>
            <a:ext cx="3017520" cy="457200"/>
          </a:xfrm>
          <a:prstGeom prst="rect">
            <a:avLst/>
          </a:prstGeom>
          <a:solidFill>
            <a:srgbClr val="FFF5F5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2606040" y="3282696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Focus on Content</a:t>
            </a:r>
            <a:endParaRPr lang="en-US" sz="950" dirty="0"/>
          </a:p>
        </p:txBody>
      </p:sp>
      <p:sp>
        <p:nvSpPr>
          <p:cNvPr id="32" name="Shape 30"/>
          <p:cNvSpPr/>
          <p:nvPr/>
        </p:nvSpPr>
        <p:spPr>
          <a:xfrm>
            <a:off x="2514600" y="3767328"/>
            <a:ext cx="3017520" cy="457200"/>
          </a:xfrm>
          <a:prstGeom prst="rect">
            <a:avLst/>
          </a:prstGeom>
          <a:solidFill>
            <a:srgbClr val="FFFFFF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2606040" y="3767328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Success = Marks</a:t>
            </a:r>
            <a:endParaRPr lang="en-US" sz="950" dirty="0"/>
          </a:p>
        </p:txBody>
      </p:sp>
      <p:sp>
        <p:nvSpPr>
          <p:cNvPr id="34" name="Shape 32"/>
          <p:cNvSpPr/>
          <p:nvPr/>
        </p:nvSpPr>
        <p:spPr>
          <a:xfrm>
            <a:off x="5715000" y="1600200"/>
            <a:ext cx="1737360" cy="1920240"/>
          </a:xfrm>
          <a:prstGeom prst="rect">
            <a:avLst/>
          </a:prstGeom>
          <a:solidFill>
            <a:srgbClr val="F5F0E8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5760720" y="1737360"/>
            <a:ext cx="164592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TRANSFORMING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MINDS.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SHAPING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FUTURES.</a:t>
            </a:r>
            <a:endParaRPr lang="en-US" sz="1100" dirty="0"/>
          </a:p>
        </p:txBody>
      </p:sp>
      <p:sp>
        <p:nvSpPr>
          <p:cNvPr id="36" name="Text 34"/>
          <p:cNvSpPr/>
          <p:nvPr/>
        </p:nvSpPr>
        <p:spPr>
          <a:xfrm>
            <a:off x="6263640" y="3246120"/>
            <a:ext cx="6400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800" dirty="0">
                <a:solidFill>
                  <a:srgbClr val="1B5E20"/>
                </a:solidFill>
              </a:rPr>
              <a:t>➤</a:t>
            </a:r>
            <a:endParaRPr lang="en-US" sz="2800" dirty="0"/>
          </a:p>
        </p:txBody>
      </p:sp>
      <p:sp>
        <p:nvSpPr>
          <p:cNvPr id="37" name="Shape 35"/>
          <p:cNvSpPr/>
          <p:nvPr/>
        </p:nvSpPr>
        <p:spPr>
          <a:xfrm>
            <a:off x="7543800" y="1051560"/>
            <a:ext cx="3017520" cy="27432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7543800" y="1051560"/>
            <a:ext cx="3017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(ASN MODEL)</a:t>
            </a:r>
            <a:endParaRPr lang="en-US" sz="1000" dirty="0"/>
          </a:p>
        </p:txBody>
      </p:sp>
      <p:sp>
        <p:nvSpPr>
          <p:cNvPr id="39" name="Shape 37"/>
          <p:cNvSpPr/>
          <p:nvPr/>
        </p:nvSpPr>
        <p:spPr>
          <a:xfrm>
            <a:off x="7543800" y="1344168"/>
            <a:ext cx="3017520" cy="457200"/>
          </a:xfrm>
          <a:prstGeom prst="rect">
            <a:avLst/>
          </a:prstGeom>
          <a:solidFill>
            <a:srgbClr val="F0F9F0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7635240" y="1344168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Application &amp; Understanding</a:t>
            </a:r>
            <a:endParaRPr lang="en-US" sz="950" dirty="0"/>
          </a:p>
        </p:txBody>
      </p:sp>
      <p:sp>
        <p:nvSpPr>
          <p:cNvPr id="41" name="Shape 39"/>
          <p:cNvSpPr/>
          <p:nvPr/>
        </p:nvSpPr>
        <p:spPr>
          <a:xfrm>
            <a:off x="7543800" y="1828800"/>
            <a:ext cx="3017520" cy="457200"/>
          </a:xfrm>
          <a:prstGeom prst="rect">
            <a:avLst/>
          </a:prstGeom>
          <a:solidFill>
            <a:srgbClr val="FFFFFF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42" name="Text 40"/>
          <p:cNvSpPr/>
          <p:nvPr/>
        </p:nvSpPr>
        <p:spPr>
          <a:xfrm>
            <a:off x="7635240" y="1828800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Learner-Centered</a:t>
            </a:r>
            <a:endParaRPr lang="en-US" sz="950" dirty="0"/>
          </a:p>
        </p:txBody>
      </p:sp>
      <p:sp>
        <p:nvSpPr>
          <p:cNvPr id="43" name="Shape 41"/>
          <p:cNvSpPr/>
          <p:nvPr/>
        </p:nvSpPr>
        <p:spPr>
          <a:xfrm>
            <a:off x="7543800" y="2313432"/>
            <a:ext cx="3017520" cy="457200"/>
          </a:xfrm>
          <a:prstGeom prst="rect">
            <a:avLst/>
          </a:prstGeom>
          <a:solidFill>
            <a:srgbClr val="F0F9F0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7635240" y="2313432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Continuous &amp; Competency Assessment</a:t>
            </a:r>
            <a:endParaRPr lang="en-US" sz="950" dirty="0"/>
          </a:p>
        </p:txBody>
      </p:sp>
      <p:sp>
        <p:nvSpPr>
          <p:cNvPr id="45" name="Shape 43"/>
          <p:cNvSpPr/>
          <p:nvPr/>
        </p:nvSpPr>
        <p:spPr>
          <a:xfrm>
            <a:off x="7543800" y="2798064"/>
            <a:ext cx="3017520" cy="457200"/>
          </a:xfrm>
          <a:prstGeom prst="rect">
            <a:avLst/>
          </a:prstGeom>
          <a:solidFill>
            <a:srgbClr val="FFFFFF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46" name="Text 44"/>
          <p:cNvSpPr/>
          <p:nvPr/>
        </p:nvSpPr>
        <p:spPr>
          <a:xfrm>
            <a:off x="7635240" y="2798064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Interdisciplinary &amp; Integrated Learning</a:t>
            </a:r>
            <a:endParaRPr lang="en-US" sz="950" dirty="0"/>
          </a:p>
        </p:txBody>
      </p:sp>
      <p:sp>
        <p:nvSpPr>
          <p:cNvPr id="47" name="Shape 45"/>
          <p:cNvSpPr/>
          <p:nvPr/>
        </p:nvSpPr>
        <p:spPr>
          <a:xfrm>
            <a:off x="7543800" y="3282696"/>
            <a:ext cx="3017520" cy="457200"/>
          </a:xfrm>
          <a:prstGeom prst="rect">
            <a:avLst/>
          </a:prstGeom>
          <a:solidFill>
            <a:srgbClr val="F0F9F0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48" name="Text 46"/>
          <p:cNvSpPr/>
          <p:nvPr/>
        </p:nvSpPr>
        <p:spPr>
          <a:xfrm>
            <a:off x="7635240" y="3282696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Focus on Competence, Character &amp; Impact</a:t>
            </a:r>
            <a:endParaRPr lang="en-US" sz="950" dirty="0"/>
          </a:p>
        </p:txBody>
      </p:sp>
      <p:sp>
        <p:nvSpPr>
          <p:cNvPr id="49" name="Shape 47"/>
          <p:cNvSpPr/>
          <p:nvPr/>
        </p:nvSpPr>
        <p:spPr>
          <a:xfrm>
            <a:off x="7543800" y="3767328"/>
            <a:ext cx="3017520" cy="457200"/>
          </a:xfrm>
          <a:prstGeom prst="rect">
            <a:avLst/>
          </a:prstGeom>
          <a:solidFill>
            <a:srgbClr val="FFFFFF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50" name="Text 48"/>
          <p:cNvSpPr/>
          <p:nvPr/>
        </p:nvSpPr>
        <p:spPr>
          <a:xfrm>
            <a:off x="7635240" y="3767328"/>
            <a:ext cx="2834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Success = Growth, Contribution &amp; Purpose</a:t>
            </a:r>
            <a:endParaRPr lang="en-US" sz="950" dirty="0"/>
          </a:p>
        </p:txBody>
      </p:sp>
      <p:sp>
        <p:nvSpPr>
          <p:cNvPr id="51" name="Text 49"/>
          <p:cNvSpPr/>
          <p:nvPr/>
        </p:nvSpPr>
        <p:spPr>
          <a:xfrm>
            <a:off x="2514600" y="4498848"/>
            <a:ext cx="958291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LEARNING APPROACH</a:t>
            </a:r>
            <a:endParaRPr lang="en-US" sz="1100" dirty="0"/>
          </a:p>
        </p:txBody>
      </p:sp>
      <p:sp>
        <p:nvSpPr>
          <p:cNvPr id="52" name="Shape 50"/>
          <p:cNvSpPr/>
          <p:nvPr/>
        </p:nvSpPr>
        <p:spPr>
          <a:xfrm>
            <a:off x="2514600" y="4754880"/>
            <a:ext cx="1843430" cy="1508760"/>
          </a:xfrm>
          <a:prstGeom prst="rect">
            <a:avLst/>
          </a:prstGeom>
          <a:solidFill>
            <a:srgbClr val="FFFFFF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3" name="Shape 51"/>
          <p:cNvSpPr/>
          <p:nvPr/>
        </p:nvSpPr>
        <p:spPr>
          <a:xfrm>
            <a:off x="2514600" y="4754880"/>
            <a:ext cx="1843430" cy="50292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4" name="Text 52"/>
          <p:cNvSpPr/>
          <p:nvPr/>
        </p:nvSpPr>
        <p:spPr>
          <a:xfrm>
            <a:off x="2560320" y="4754880"/>
            <a:ext cx="17519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PROJECT-BASED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</a:t>
            </a:r>
            <a:endParaRPr lang="en-US" sz="750" dirty="0"/>
          </a:p>
        </p:txBody>
      </p:sp>
      <p:sp>
        <p:nvSpPr>
          <p:cNvPr id="55" name="Text 53"/>
          <p:cNvSpPr/>
          <p:nvPr/>
        </p:nvSpPr>
        <p:spPr>
          <a:xfrm>
            <a:off x="2560320" y="5276088"/>
            <a:ext cx="175199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Real-world projects that build deep understanding and practical skills.</a:t>
            </a:r>
            <a:endParaRPr lang="en-US" sz="800" dirty="0"/>
          </a:p>
        </p:txBody>
      </p:sp>
      <p:sp>
        <p:nvSpPr>
          <p:cNvPr id="56" name="Shape 54"/>
          <p:cNvSpPr/>
          <p:nvPr/>
        </p:nvSpPr>
        <p:spPr>
          <a:xfrm>
            <a:off x="4449470" y="4754880"/>
            <a:ext cx="1843430" cy="1508760"/>
          </a:xfrm>
          <a:prstGeom prst="rect">
            <a:avLst/>
          </a:prstGeom>
          <a:solidFill>
            <a:srgbClr val="FFFFFF"/>
          </a:solidFill>
          <a:ln w="12700">
            <a:solidFill>
              <a:srgbClr val="00695C"/>
            </a:solidFill>
            <a:prstDash val="solid"/>
          </a:ln>
        </p:spPr>
      </p:sp>
      <p:sp>
        <p:nvSpPr>
          <p:cNvPr id="57" name="Shape 55"/>
          <p:cNvSpPr/>
          <p:nvPr/>
        </p:nvSpPr>
        <p:spPr>
          <a:xfrm>
            <a:off x="4449470" y="4754880"/>
            <a:ext cx="1843430" cy="502920"/>
          </a:xfrm>
          <a:prstGeom prst="rect">
            <a:avLst/>
          </a:prstGeom>
          <a:solidFill>
            <a:srgbClr val="00695C"/>
          </a:solidFill>
          <a:ln w="12700">
            <a:solidFill>
              <a:srgbClr val="00695C"/>
            </a:solidFill>
            <a:prstDash val="solid"/>
          </a:ln>
        </p:spPr>
      </p:sp>
      <p:sp>
        <p:nvSpPr>
          <p:cNvPr id="58" name="Text 56"/>
          <p:cNvSpPr/>
          <p:nvPr/>
        </p:nvSpPr>
        <p:spPr>
          <a:xfrm>
            <a:off x="4495190" y="4754880"/>
            <a:ext cx="17519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INQUIRY-BASED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</a:t>
            </a:r>
            <a:endParaRPr lang="en-US" sz="750" dirty="0"/>
          </a:p>
        </p:txBody>
      </p:sp>
      <p:sp>
        <p:nvSpPr>
          <p:cNvPr id="59" name="Text 57"/>
          <p:cNvSpPr/>
          <p:nvPr/>
        </p:nvSpPr>
        <p:spPr>
          <a:xfrm>
            <a:off x="4495190" y="5276088"/>
            <a:ext cx="175199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Learners ask, explore and discover — building curiosity and critical thinking.</a:t>
            </a:r>
            <a:endParaRPr lang="en-US" sz="800" dirty="0"/>
          </a:p>
        </p:txBody>
      </p:sp>
      <p:sp>
        <p:nvSpPr>
          <p:cNvPr id="60" name="Shape 58"/>
          <p:cNvSpPr/>
          <p:nvPr/>
        </p:nvSpPr>
        <p:spPr>
          <a:xfrm>
            <a:off x="6384341" y="4754880"/>
            <a:ext cx="1843430" cy="1508760"/>
          </a:xfrm>
          <a:prstGeom prst="rect">
            <a:avLst/>
          </a:prstGeom>
          <a:solidFill>
            <a:srgbClr val="FFFFFF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1" name="Shape 59"/>
          <p:cNvSpPr/>
          <p:nvPr/>
        </p:nvSpPr>
        <p:spPr>
          <a:xfrm>
            <a:off x="6384341" y="4754880"/>
            <a:ext cx="1843430" cy="502920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2" name="Text 60"/>
          <p:cNvSpPr/>
          <p:nvPr/>
        </p:nvSpPr>
        <p:spPr>
          <a:xfrm>
            <a:off x="6430061" y="4754880"/>
            <a:ext cx="17519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EXPERIENTIAL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</a:t>
            </a:r>
            <a:endParaRPr lang="en-US" sz="750" dirty="0"/>
          </a:p>
        </p:txBody>
      </p:sp>
      <p:sp>
        <p:nvSpPr>
          <p:cNvPr id="63" name="Text 61"/>
          <p:cNvSpPr/>
          <p:nvPr/>
        </p:nvSpPr>
        <p:spPr>
          <a:xfrm>
            <a:off x="6430061" y="5276088"/>
            <a:ext cx="175199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 by doing through experiences that connect classroom to life.</a:t>
            </a:r>
            <a:endParaRPr lang="en-US" sz="800" dirty="0"/>
          </a:p>
        </p:txBody>
      </p:sp>
      <p:sp>
        <p:nvSpPr>
          <p:cNvPr id="64" name="Shape 62"/>
          <p:cNvSpPr/>
          <p:nvPr/>
        </p:nvSpPr>
        <p:spPr>
          <a:xfrm>
            <a:off x="8319211" y="4754880"/>
            <a:ext cx="1843430" cy="1508760"/>
          </a:xfrm>
          <a:prstGeom prst="rect">
            <a:avLst/>
          </a:prstGeom>
          <a:solidFill>
            <a:srgbClr val="FFFFFF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65" name="Shape 63"/>
          <p:cNvSpPr/>
          <p:nvPr/>
        </p:nvSpPr>
        <p:spPr>
          <a:xfrm>
            <a:off x="8319211" y="4754880"/>
            <a:ext cx="1843430" cy="50292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66" name="Text 64"/>
          <p:cNvSpPr/>
          <p:nvPr/>
        </p:nvSpPr>
        <p:spPr>
          <a:xfrm>
            <a:off x="8364931" y="4754880"/>
            <a:ext cx="17519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BLENDED &amp;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TECH-ENHANCED</a:t>
            </a:r>
            <a:endParaRPr lang="en-US" sz="750" dirty="0"/>
          </a:p>
        </p:txBody>
      </p:sp>
      <p:sp>
        <p:nvSpPr>
          <p:cNvPr id="67" name="Text 65"/>
          <p:cNvSpPr/>
          <p:nvPr/>
        </p:nvSpPr>
        <p:spPr>
          <a:xfrm>
            <a:off x="8364931" y="5276088"/>
            <a:ext cx="175199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Technology and digital tools to personalize learning and expand access.</a:t>
            </a:r>
            <a:endParaRPr lang="en-US" sz="800" dirty="0"/>
          </a:p>
        </p:txBody>
      </p:sp>
      <p:sp>
        <p:nvSpPr>
          <p:cNvPr id="68" name="Shape 66"/>
          <p:cNvSpPr/>
          <p:nvPr/>
        </p:nvSpPr>
        <p:spPr>
          <a:xfrm>
            <a:off x="10254082" y="4754880"/>
            <a:ext cx="1843430" cy="1508760"/>
          </a:xfrm>
          <a:prstGeom prst="rect">
            <a:avLst/>
          </a:prstGeom>
          <a:solidFill>
            <a:srgbClr val="FFFFFF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9" name="Shape 67"/>
          <p:cNvSpPr/>
          <p:nvPr/>
        </p:nvSpPr>
        <p:spPr>
          <a:xfrm>
            <a:off x="10254082" y="4754880"/>
            <a:ext cx="1843430" cy="502920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0" name="Text 68"/>
          <p:cNvSpPr/>
          <p:nvPr/>
        </p:nvSpPr>
        <p:spPr>
          <a:xfrm>
            <a:off x="10299802" y="4754880"/>
            <a:ext cx="175199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SOCIO-EMOTIONAL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</a:t>
            </a:r>
            <a:endParaRPr lang="en-US" sz="750" dirty="0"/>
          </a:p>
        </p:txBody>
      </p:sp>
      <p:sp>
        <p:nvSpPr>
          <p:cNvPr id="71" name="Text 69"/>
          <p:cNvSpPr/>
          <p:nvPr/>
        </p:nvSpPr>
        <p:spPr>
          <a:xfrm>
            <a:off x="10299802" y="5276088"/>
            <a:ext cx="175199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Building self-awareness, empathy, resilience and positive relationships.</a:t>
            </a:r>
            <a:endParaRPr lang="en-US" sz="800" dirty="0"/>
          </a:p>
        </p:txBody>
      </p:sp>
      <p:sp>
        <p:nvSpPr>
          <p:cNvPr id="72" name="Shape 70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73" name="Shape 71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4" name="Shape 72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5" name="Shape 73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6" name="Shape 74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7" name="Shape 75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8" name="Shape 76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9" name="Shape 77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0" name="Shape 78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1" name="Shape 79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2" name="Shape 80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3" name="Shape 81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4" name="Shape 82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5" name="Shape 83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6" name="Shape 84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7" name="Shape 85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8" name="Shape 86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9" name="Shape 87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0" name="Shape 88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1" name="Shape 89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2" name="Shape 90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3" name="Shape 91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4" name="Shape 92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5" name="Shape 93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6" name="Shape 94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7" name="Shape 95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8" name="Shape 96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9" name="Shape 97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0" name="Shape 98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1" name="Shape 99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2" name="Shape 100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3" name="Shape 101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4" name="Shape 102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5" name="Shape 103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6" name="Shape 104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7" name="Shape 105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8" name="Shape 106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9" name="Shape 107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0" name="Shape 108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1" name="Shape 109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2" name="Shape 110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3" name="Shape 111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4" name="Shape 112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5" name="Shape 113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6" name="Shape 114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7" name="Shape 115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8" name="Shape 116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9" name="Shape 117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0" name="Shape 118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1" name="Shape 119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2" name="Shape 120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3" name="Shape 121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4" name="Shape 122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5" name="Shape 123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6" name="Shape 124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7" name="Shape 125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8" name="Shape 126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9" name="Shape 127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30" name="Shape 128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1" name="Shape 129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2" name="Shape 130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3" name="Shape 131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4" name="Shape 132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35" name="Shape 133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36" name="Shape 134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7" name="Shape 135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8" name="Shape 136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9" name="Shape 137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40" name="Shape 138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41" name="Shape 139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42" name="Shape 140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3" name="Shape 141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44" name="Shape 142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45" name="Shape 143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46" name="Shape 144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47" name="Shape 145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48" name="Shape 146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9" name="Shape 147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50" name="Shape 148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51" name="Shape 149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52" name="Shape 150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53" name="Text 151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EVERY LESSON. EVERY LEARNER. EVERY DAY. TRANSFORMING EDUCATION. TRANSFORMING AFRICA.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Text 8"/>
          <p:cNvSpPr/>
          <p:nvPr/>
        </p:nvSpPr>
        <p:spPr>
          <a:xfrm>
            <a:off x="384048" y="2212848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 CURRICULUM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STRUCTURE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84048" y="30175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balanced blend of core academics and enrichment that develops the whole child – intellectually, socially, emotionally, physically, creatively and morally.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3" name="Text 11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 CURRICULUM FOR COMPETENCE. A FUTURE FOR AFRICA.</a:t>
            </a:r>
            <a:endParaRPr lang="en-US" sz="2600" dirty="0"/>
          </a:p>
        </p:txBody>
      </p:sp>
      <p:sp>
        <p:nvSpPr>
          <p:cNvPr id="14" name="Text 12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Integrated. Relevant. Contextual. Transformational.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pic>
        <p:nvPicPr>
          <p:cNvPr id="18" name="Image 0" descr="/tmp/full_6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2514600" y="1005840"/>
            <a:ext cx="5943600" cy="525780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8549640" y="1005840"/>
            <a:ext cx="3502152" cy="292608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8604504" y="1005840"/>
            <a:ext cx="339242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ASN ENRICHMENT BLOCKS</a:t>
            </a:r>
            <a:endParaRPr lang="en-US" sz="850" dirty="0"/>
          </a:p>
        </p:txBody>
      </p:sp>
      <p:sp>
        <p:nvSpPr>
          <p:cNvPr id="21" name="Text 18"/>
          <p:cNvSpPr/>
          <p:nvPr/>
        </p:nvSpPr>
        <p:spPr>
          <a:xfrm>
            <a:off x="8604504" y="1316736"/>
            <a:ext cx="3392424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Future-ready experiences that build character, competence and impact.</a:t>
            </a:r>
            <a:endParaRPr lang="en-US" sz="800" dirty="0"/>
          </a:p>
        </p:txBody>
      </p:sp>
      <p:sp>
        <p:nvSpPr>
          <p:cNvPr id="22" name="Shape 19"/>
          <p:cNvSpPr/>
          <p:nvPr/>
        </p:nvSpPr>
        <p:spPr>
          <a:xfrm>
            <a:off x="8549640" y="1664208"/>
            <a:ext cx="3502152" cy="6583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8595360" y="1755648"/>
            <a:ext cx="201168" cy="201168"/>
          </a:xfrm>
          <a:prstGeom prst="ellipse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8842248" y="1700784"/>
            <a:ext cx="31546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F9A82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RELEVANT &amp; CONTEXTUAL</a:t>
            </a:r>
            <a:endParaRPr lang="en-US" sz="800" dirty="0"/>
          </a:p>
        </p:txBody>
      </p:sp>
      <p:sp>
        <p:nvSpPr>
          <p:cNvPr id="25" name="Text 22"/>
          <p:cNvSpPr/>
          <p:nvPr/>
        </p:nvSpPr>
        <p:spPr>
          <a:xfrm>
            <a:off x="8842248" y="1911096"/>
            <a:ext cx="3154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African realities and global opportunities.</a:t>
            </a:r>
            <a:endParaRPr lang="en-US" sz="750" dirty="0"/>
          </a:p>
        </p:txBody>
      </p:sp>
      <p:sp>
        <p:nvSpPr>
          <p:cNvPr id="26" name="Shape 23"/>
          <p:cNvSpPr/>
          <p:nvPr/>
        </p:nvSpPr>
        <p:spPr>
          <a:xfrm>
            <a:off x="8549640" y="2377440"/>
            <a:ext cx="3502152" cy="6583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27" name="Shape 24"/>
          <p:cNvSpPr/>
          <p:nvPr/>
        </p:nvSpPr>
        <p:spPr>
          <a:xfrm>
            <a:off x="8595360" y="2468880"/>
            <a:ext cx="201168" cy="201168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8" name="Text 25"/>
          <p:cNvSpPr/>
          <p:nvPr/>
        </p:nvSpPr>
        <p:spPr>
          <a:xfrm>
            <a:off x="8842248" y="2414016"/>
            <a:ext cx="31546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INTERDISCIPLINARY</a:t>
            </a:r>
            <a:endParaRPr lang="en-US" sz="800" dirty="0"/>
          </a:p>
        </p:txBody>
      </p:sp>
      <p:sp>
        <p:nvSpPr>
          <p:cNvPr id="29" name="Text 26"/>
          <p:cNvSpPr/>
          <p:nvPr/>
        </p:nvSpPr>
        <p:spPr>
          <a:xfrm>
            <a:off x="8842248" y="2624328"/>
            <a:ext cx="3154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Connecting knowledge, skills and values across subjects and life.</a:t>
            </a:r>
            <a:endParaRPr lang="en-US" sz="750" dirty="0"/>
          </a:p>
        </p:txBody>
      </p:sp>
      <p:sp>
        <p:nvSpPr>
          <p:cNvPr id="30" name="Shape 27"/>
          <p:cNvSpPr/>
          <p:nvPr/>
        </p:nvSpPr>
        <p:spPr>
          <a:xfrm>
            <a:off x="8549640" y="3090672"/>
            <a:ext cx="3502152" cy="6583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1" name="Shape 28"/>
          <p:cNvSpPr/>
          <p:nvPr/>
        </p:nvSpPr>
        <p:spPr>
          <a:xfrm>
            <a:off x="8595360" y="3182112"/>
            <a:ext cx="201168" cy="201168"/>
          </a:xfrm>
          <a:prstGeom prst="ellipse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32" name="Text 29"/>
          <p:cNvSpPr/>
          <p:nvPr/>
        </p:nvSpPr>
        <p:spPr>
          <a:xfrm>
            <a:off x="8842248" y="3127248"/>
            <a:ext cx="31546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4A148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EXPERIENTIAL</a:t>
            </a:r>
            <a:endParaRPr lang="en-US" sz="800" dirty="0"/>
          </a:p>
        </p:txBody>
      </p:sp>
      <p:sp>
        <p:nvSpPr>
          <p:cNvPr id="33" name="Text 30"/>
          <p:cNvSpPr/>
          <p:nvPr/>
        </p:nvSpPr>
        <p:spPr>
          <a:xfrm>
            <a:off x="8842248" y="3337560"/>
            <a:ext cx="3154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 by doing, creating, solving and leading.</a:t>
            </a:r>
            <a:endParaRPr lang="en-US" sz="750" dirty="0"/>
          </a:p>
        </p:txBody>
      </p:sp>
      <p:sp>
        <p:nvSpPr>
          <p:cNvPr id="34" name="Shape 31"/>
          <p:cNvSpPr/>
          <p:nvPr/>
        </p:nvSpPr>
        <p:spPr>
          <a:xfrm>
            <a:off x="8549640" y="3803904"/>
            <a:ext cx="3502152" cy="6583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8595360" y="3895344"/>
            <a:ext cx="201168" cy="201168"/>
          </a:xfrm>
          <a:prstGeom prst="ellipse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8842248" y="3840480"/>
            <a:ext cx="31546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1565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INCLUSIVE &amp; EQUITABLE</a:t>
            </a:r>
            <a:endParaRPr lang="en-US" sz="800" dirty="0"/>
          </a:p>
        </p:txBody>
      </p:sp>
      <p:sp>
        <p:nvSpPr>
          <p:cNvPr id="37" name="Text 34"/>
          <p:cNvSpPr/>
          <p:nvPr/>
        </p:nvSpPr>
        <p:spPr>
          <a:xfrm>
            <a:off x="8842248" y="4050792"/>
            <a:ext cx="3154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Every child. Every background. Every potential.</a:t>
            </a:r>
            <a:endParaRPr lang="en-US" sz="750" dirty="0"/>
          </a:p>
        </p:txBody>
      </p:sp>
      <p:sp>
        <p:nvSpPr>
          <p:cNvPr id="38" name="Shape 35"/>
          <p:cNvSpPr/>
          <p:nvPr/>
        </p:nvSpPr>
        <p:spPr>
          <a:xfrm>
            <a:off x="8549640" y="4517136"/>
            <a:ext cx="3502152" cy="658368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39" name="Shape 36"/>
          <p:cNvSpPr/>
          <p:nvPr/>
        </p:nvSpPr>
        <p:spPr>
          <a:xfrm>
            <a:off x="8595360" y="4608576"/>
            <a:ext cx="201168" cy="201168"/>
          </a:xfrm>
          <a:prstGeom prst="ellipse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40" name="Text 37"/>
          <p:cNvSpPr/>
          <p:nvPr/>
        </p:nvSpPr>
        <p:spPr>
          <a:xfrm>
            <a:off x="8842248" y="4553712"/>
            <a:ext cx="31546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IMPACT-ORIENTED</a:t>
            </a:r>
            <a:endParaRPr lang="en-US" sz="800" dirty="0"/>
          </a:p>
        </p:txBody>
      </p:sp>
      <p:sp>
        <p:nvSpPr>
          <p:cNvPr id="41" name="Text 38"/>
          <p:cNvSpPr/>
          <p:nvPr/>
        </p:nvSpPr>
        <p:spPr>
          <a:xfrm>
            <a:off x="8842248" y="4764024"/>
            <a:ext cx="31546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Preparing learners to transform their communities and the world.</a:t>
            </a:r>
            <a:endParaRPr lang="en-US" sz="750" dirty="0"/>
          </a:p>
        </p:txBody>
      </p:sp>
      <p:sp>
        <p:nvSpPr>
          <p:cNvPr id="42" name="Shape 39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43" name="Shape 40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44" name="Shape 41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45" name="Shape 42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46" name="Shape 43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7" name="Shape 44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48" name="Shape 45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9" name="Shape 46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50" name="Shape 47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1" name="Shape 48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2" name="Shape 49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53" name="Shape 50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4" name="Shape 51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55" name="Shape 52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56" name="Shape 53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7" name="Shape 54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8" name="Shape 55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59" name="Shape 56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0" name="Shape 57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1" name="Shape 58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2" name="Shape 59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3" name="Shape 60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4" name="Shape 61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5" name="Shape 62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6" name="Shape 63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7" name="Shape 64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8" name="Shape 65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9" name="Shape 66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0" name="Shape 67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1" name="Shape 68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2" name="Shape 69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3" name="Shape 70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4" name="Shape 71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5" name="Shape 72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6" name="Shape 73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7" name="Shape 74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8" name="Shape 75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9" name="Shape 76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0" name="Shape 77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1" name="Shape 78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2" name="Shape 79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3" name="Shape 80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4" name="Shape 81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5" name="Shape 82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6" name="Shape 83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7" name="Shape 84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8" name="Shape 85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9" name="Shape 86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0" name="Shape 87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1" name="Shape 88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2" name="Shape 89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3" name="Shape 90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4" name="Shape 91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5" name="Shape 92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6" name="Shape 93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7" name="Shape 94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8" name="Shape 95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9" name="Shape 96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0" name="Shape 97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1" name="Shape 98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2" name="Shape 99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3" name="Shape 100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4" name="Shape 101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5" name="Shape 102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6" name="Shape 103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7" name="Shape 104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8" name="Shape 105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9" name="Shape 106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0" name="Shape 107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1" name="Shape 108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2" name="Shape 109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3" name="Shape 110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4" name="Shape 111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5" name="Shape 112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6" name="Shape 113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7" name="Shape 114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8" name="Shape 115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9" name="Shape 116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0" name="Shape 117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1" name="Shape 118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2" name="Shape 119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3" name="Text 120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IDENTITY  |  DRIVEN BY COMPETENCE  |  POWERED BY VALUES  |  COMMITTED TO IMPACT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Shape 8"/>
          <p:cNvSpPr/>
          <p:nvPr/>
        </p:nvSpPr>
        <p:spPr>
          <a:xfrm>
            <a:off x="384048" y="2212848"/>
            <a:ext cx="411480" cy="201168"/>
          </a:xfrm>
          <a:prstGeom prst="rect">
            <a:avLst>
              <a:gd name="adj" fmla="val 22727"/>
            </a:avLst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84048" y="2212848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7/12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384048" y="2450592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 ASSESSMENT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SYSTEM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4048" y="32461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Beyond Exams to Demonstrate Competence.</a:t>
            </a:r>
            <a:endParaRPr lang="en-US" sz="900" dirty="0"/>
          </a:p>
          <a:p>
            <a:pPr indent="0" marL="0">
              <a:buNone/>
            </a:pP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ASN assessment is holistic, continuous and competency-based. It measures what truly matters—knowledge, skills, values, character and impact—preparing learners for life and leadership.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OUR ASSESSMENT PHILOSOPHY</a:t>
            </a:r>
            <a:endParaRPr lang="en-US" sz="2600" dirty="0"/>
          </a:p>
        </p:txBody>
      </p:sp>
      <p:sp>
        <p:nvSpPr>
          <p:cNvPr id="16" name="Text 14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Measuring what matters. Developing the whole child.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pic>
        <p:nvPicPr>
          <p:cNvPr id="20" name="Image 0" descr="/tmp/full_7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2514600" y="960120"/>
            <a:ext cx="5669280" cy="5303520"/>
          </a:xfrm>
          <a:prstGeom prst="rect">
            <a:avLst/>
          </a:prstGeom>
        </p:spPr>
      </p:pic>
      <p:sp>
        <p:nvSpPr>
          <p:cNvPr id="21" name="Shape 18"/>
          <p:cNvSpPr/>
          <p:nvPr/>
        </p:nvSpPr>
        <p:spPr>
          <a:xfrm>
            <a:off x="8275320" y="960120"/>
            <a:ext cx="3776472" cy="256032"/>
          </a:xfrm>
          <a:prstGeom prst="rect">
            <a:avLst/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321040" y="960120"/>
            <a:ext cx="3685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MULTIPLE WAYS TO DEMONSTRATE LEARNING</a:t>
            </a:r>
            <a:endParaRPr lang="en-US" sz="750" dirty="0"/>
          </a:p>
        </p:txBody>
      </p:sp>
      <p:sp>
        <p:nvSpPr>
          <p:cNvPr id="23" name="Text 20"/>
          <p:cNvSpPr/>
          <p:nvPr/>
        </p:nvSpPr>
        <p:spPr>
          <a:xfrm>
            <a:off x="8275320" y="1234440"/>
            <a:ext cx="75529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Critical Thinking</a:t>
            </a:r>
            <a:endParaRPr lang="en-US" sz="700" dirty="0"/>
          </a:p>
        </p:txBody>
      </p:sp>
      <p:sp>
        <p:nvSpPr>
          <p:cNvPr id="24" name="Text 21"/>
          <p:cNvSpPr/>
          <p:nvPr/>
        </p:nvSpPr>
        <p:spPr>
          <a:xfrm>
            <a:off x="9030614" y="1234440"/>
            <a:ext cx="75529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Problem Solving</a:t>
            </a:r>
            <a:endParaRPr lang="en-US" sz="700" dirty="0"/>
          </a:p>
        </p:txBody>
      </p:sp>
      <p:sp>
        <p:nvSpPr>
          <p:cNvPr id="25" name="Text 22"/>
          <p:cNvSpPr/>
          <p:nvPr/>
        </p:nvSpPr>
        <p:spPr>
          <a:xfrm>
            <a:off x="9785909" y="1234440"/>
            <a:ext cx="75529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Communication</a:t>
            </a:r>
            <a:endParaRPr lang="en-US" sz="700" dirty="0"/>
          </a:p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&amp; Collaboration</a:t>
            </a:r>
            <a:endParaRPr lang="en-US" sz="700" dirty="0"/>
          </a:p>
        </p:txBody>
      </p:sp>
      <p:sp>
        <p:nvSpPr>
          <p:cNvPr id="26" name="Text 23"/>
          <p:cNvSpPr/>
          <p:nvPr/>
        </p:nvSpPr>
        <p:spPr>
          <a:xfrm>
            <a:off x="10541203" y="1234440"/>
            <a:ext cx="75529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Creativity &amp;</a:t>
            </a:r>
            <a:endParaRPr lang="en-US" sz="700" dirty="0"/>
          </a:p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Innovation</a:t>
            </a:r>
            <a:endParaRPr lang="en-US" sz="700" dirty="0"/>
          </a:p>
        </p:txBody>
      </p:sp>
      <p:sp>
        <p:nvSpPr>
          <p:cNvPr id="27" name="Text 24"/>
          <p:cNvSpPr/>
          <p:nvPr/>
        </p:nvSpPr>
        <p:spPr>
          <a:xfrm>
            <a:off x="11296498" y="1234440"/>
            <a:ext cx="755294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Character &amp;</a:t>
            </a:r>
            <a:endParaRPr lang="en-US" sz="700" dirty="0"/>
          </a:p>
          <a:p>
            <a:pPr algn="ctr" indent="0" marL="0">
              <a:buNone/>
            </a:pPr>
            <a:r>
              <a:rPr lang="en-US" sz="7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Values</a:t>
            </a:r>
            <a:endParaRPr lang="en-US" sz="700" dirty="0"/>
          </a:p>
        </p:txBody>
      </p:sp>
      <p:sp>
        <p:nvSpPr>
          <p:cNvPr id="28" name="Shape 25"/>
          <p:cNvSpPr/>
          <p:nvPr/>
        </p:nvSpPr>
        <p:spPr>
          <a:xfrm>
            <a:off x="8275320" y="1737360"/>
            <a:ext cx="3776472" cy="2286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9" name="Text 26"/>
          <p:cNvSpPr/>
          <p:nvPr/>
        </p:nvSpPr>
        <p:spPr>
          <a:xfrm>
            <a:off x="8321040" y="1737360"/>
            <a:ext cx="368503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IT MATTERS</a:t>
            </a:r>
            <a:endParaRPr lang="en-US" sz="850" dirty="0"/>
          </a:p>
        </p:txBody>
      </p:sp>
      <p:sp>
        <p:nvSpPr>
          <p:cNvPr id="30" name="Text 27"/>
          <p:cNvSpPr/>
          <p:nvPr/>
        </p:nvSpPr>
        <p:spPr>
          <a:xfrm>
            <a:off x="8321040" y="1984248"/>
            <a:ext cx="3685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Recognizes every learner's strengths and potential</a:t>
            </a:r>
            <a:endParaRPr lang="en-US" sz="800" dirty="0"/>
          </a:p>
        </p:txBody>
      </p:sp>
      <p:sp>
        <p:nvSpPr>
          <p:cNvPr id="31" name="Text 28"/>
          <p:cNvSpPr/>
          <p:nvPr/>
        </p:nvSpPr>
        <p:spPr>
          <a:xfrm>
            <a:off x="8321040" y="2258568"/>
            <a:ext cx="3685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Encourages deep learning, not rote memorization</a:t>
            </a:r>
            <a:endParaRPr lang="en-US" sz="800" dirty="0"/>
          </a:p>
        </p:txBody>
      </p:sp>
      <p:sp>
        <p:nvSpPr>
          <p:cNvPr id="32" name="Text 29"/>
          <p:cNvSpPr/>
          <p:nvPr/>
        </p:nvSpPr>
        <p:spPr>
          <a:xfrm>
            <a:off x="8321040" y="2532888"/>
            <a:ext cx="3685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Builds confidence, resilience and self-awareness</a:t>
            </a:r>
            <a:endParaRPr lang="en-US" sz="800" dirty="0"/>
          </a:p>
        </p:txBody>
      </p:sp>
      <p:sp>
        <p:nvSpPr>
          <p:cNvPr id="33" name="Text 30"/>
          <p:cNvSpPr/>
          <p:nvPr/>
        </p:nvSpPr>
        <p:spPr>
          <a:xfrm>
            <a:off x="8321040" y="2807208"/>
            <a:ext cx="3685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Prepares learners for real-world success</a:t>
            </a:r>
            <a:endParaRPr lang="en-US" sz="800" dirty="0"/>
          </a:p>
        </p:txBody>
      </p:sp>
      <p:sp>
        <p:nvSpPr>
          <p:cNvPr id="34" name="Text 31"/>
          <p:cNvSpPr/>
          <p:nvPr/>
        </p:nvSpPr>
        <p:spPr>
          <a:xfrm>
            <a:off x="8321040" y="3081528"/>
            <a:ext cx="36850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Supports teachers to teach and assess better</a:t>
            </a:r>
            <a:endParaRPr lang="en-US" sz="800" dirty="0"/>
          </a:p>
        </p:txBody>
      </p:sp>
      <p:sp>
        <p:nvSpPr>
          <p:cNvPr id="35" name="Shape 32"/>
          <p:cNvSpPr/>
          <p:nvPr/>
        </p:nvSpPr>
        <p:spPr>
          <a:xfrm>
            <a:off x="8275320" y="3337560"/>
            <a:ext cx="3776472" cy="228600"/>
          </a:xfrm>
          <a:prstGeom prst="rect">
            <a:avLst/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8321040" y="3337560"/>
            <a:ext cx="368503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BALANCED WEIGHTING MODEL</a:t>
            </a:r>
            <a:endParaRPr lang="en-US" sz="850" dirty="0"/>
          </a:p>
        </p:txBody>
      </p:sp>
      <p:sp>
        <p:nvSpPr>
          <p:cNvPr id="37" name="Shape 34"/>
          <p:cNvSpPr/>
          <p:nvPr/>
        </p:nvSpPr>
        <p:spPr>
          <a:xfrm>
            <a:off x="8275320" y="3593592"/>
            <a:ext cx="347472" cy="384048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38" name="Text 35"/>
          <p:cNvSpPr/>
          <p:nvPr/>
        </p:nvSpPr>
        <p:spPr>
          <a:xfrm>
            <a:off x="8275320" y="3593592"/>
            <a:ext cx="347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25%</a:t>
            </a:r>
            <a:endParaRPr lang="en-US" sz="1000" dirty="0"/>
          </a:p>
        </p:txBody>
      </p:sp>
      <p:sp>
        <p:nvSpPr>
          <p:cNvPr id="39" name="Text 36"/>
          <p:cNvSpPr/>
          <p:nvPr/>
        </p:nvSpPr>
        <p:spPr>
          <a:xfrm>
            <a:off x="8659368" y="3639312"/>
            <a:ext cx="3355848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Projects &amp; Real-World Application</a:t>
            </a:r>
            <a:endParaRPr lang="en-US" sz="800" dirty="0"/>
          </a:p>
        </p:txBody>
      </p:sp>
      <p:sp>
        <p:nvSpPr>
          <p:cNvPr id="40" name="Shape 37"/>
          <p:cNvSpPr/>
          <p:nvPr/>
        </p:nvSpPr>
        <p:spPr>
          <a:xfrm>
            <a:off x="8275320" y="4032504"/>
            <a:ext cx="347472" cy="384048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41" name="Text 38"/>
          <p:cNvSpPr/>
          <p:nvPr/>
        </p:nvSpPr>
        <p:spPr>
          <a:xfrm>
            <a:off x="8275320" y="4032504"/>
            <a:ext cx="347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20%</a:t>
            </a:r>
            <a:endParaRPr lang="en-US" sz="1000" dirty="0"/>
          </a:p>
        </p:txBody>
      </p:sp>
      <p:sp>
        <p:nvSpPr>
          <p:cNvPr id="42" name="Text 39"/>
          <p:cNvSpPr/>
          <p:nvPr/>
        </p:nvSpPr>
        <p:spPr>
          <a:xfrm>
            <a:off x="8659368" y="4078224"/>
            <a:ext cx="3355848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Portfolios &amp; Evidence</a:t>
            </a:r>
            <a:endParaRPr lang="en-US" sz="800" dirty="0"/>
          </a:p>
        </p:txBody>
      </p:sp>
      <p:sp>
        <p:nvSpPr>
          <p:cNvPr id="43" name="Shape 40"/>
          <p:cNvSpPr/>
          <p:nvPr/>
        </p:nvSpPr>
        <p:spPr>
          <a:xfrm>
            <a:off x="8275320" y="4471416"/>
            <a:ext cx="347472" cy="384048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8275320" y="4471416"/>
            <a:ext cx="347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20%</a:t>
            </a:r>
            <a:endParaRPr lang="en-US" sz="1000" dirty="0"/>
          </a:p>
        </p:txBody>
      </p:sp>
      <p:sp>
        <p:nvSpPr>
          <p:cNvPr id="45" name="Text 42"/>
          <p:cNvSpPr/>
          <p:nvPr/>
        </p:nvSpPr>
        <p:spPr>
          <a:xfrm>
            <a:off x="8659368" y="4517136"/>
            <a:ext cx="3355848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Presentations &amp; Communication</a:t>
            </a:r>
            <a:endParaRPr lang="en-US" sz="800" dirty="0"/>
          </a:p>
        </p:txBody>
      </p:sp>
      <p:sp>
        <p:nvSpPr>
          <p:cNvPr id="46" name="Shape 43"/>
          <p:cNvSpPr/>
          <p:nvPr/>
        </p:nvSpPr>
        <p:spPr>
          <a:xfrm>
            <a:off x="8275320" y="4910328"/>
            <a:ext cx="347472" cy="384048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47" name="Text 44"/>
          <p:cNvSpPr/>
          <p:nvPr/>
        </p:nvSpPr>
        <p:spPr>
          <a:xfrm>
            <a:off x="8275320" y="4910328"/>
            <a:ext cx="347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15%</a:t>
            </a:r>
            <a:endParaRPr lang="en-US" sz="1000" dirty="0"/>
          </a:p>
        </p:txBody>
      </p:sp>
      <p:sp>
        <p:nvSpPr>
          <p:cNvPr id="48" name="Text 45"/>
          <p:cNvSpPr/>
          <p:nvPr/>
        </p:nvSpPr>
        <p:spPr>
          <a:xfrm>
            <a:off x="8659368" y="4956048"/>
            <a:ext cx="3355848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Teacher Observations</a:t>
            </a:r>
            <a:endParaRPr lang="en-US" sz="800" dirty="0"/>
          </a:p>
        </p:txBody>
      </p:sp>
      <p:sp>
        <p:nvSpPr>
          <p:cNvPr id="49" name="Shape 46"/>
          <p:cNvSpPr/>
          <p:nvPr/>
        </p:nvSpPr>
        <p:spPr>
          <a:xfrm>
            <a:off x="8275320" y="5349240"/>
            <a:ext cx="347472" cy="384048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50" name="Text 47"/>
          <p:cNvSpPr/>
          <p:nvPr/>
        </p:nvSpPr>
        <p:spPr>
          <a:xfrm>
            <a:off x="8275320" y="5349240"/>
            <a:ext cx="347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10%</a:t>
            </a:r>
            <a:endParaRPr lang="en-US" sz="1000" dirty="0"/>
          </a:p>
        </p:txBody>
      </p:sp>
      <p:sp>
        <p:nvSpPr>
          <p:cNvPr id="51" name="Text 48"/>
          <p:cNvSpPr/>
          <p:nvPr/>
        </p:nvSpPr>
        <p:spPr>
          <a:xfrm>
            <a:off x="8659368" y="5394960"/>
            <a:ext cx="3355848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Peer Reviews &amp; Feedback</a:t>
            </a:r>
            <a:endParaRPr lang="en-US" sz="800" dirty="0"/>
          </a:p>
        </p:txBody>
      </p:sp>
      <p:sp>
        <p:nvSpPr>
          <p:cNvPr id="52" name="Shape 49"/>
          <p:cNvSpPr/>
          <p:nvPr/>
        </p:nvSpPr>
        <p:spPr>
          <a:xfrm>
            <a:off x="8275320" y="5788152"/>
            <a:ext cx="347472" cy="384048"/>
          </a:xfrm>
          <a:prstGeom prst="rect">
            <a:avLst/>
          </a:prstGeom>
          <a:solidFill>
            <a:srgbClr val="00695C"/>
          </a:solidFill>
          <a:ln w="12700">
            <a:solidFill>
              <a:srgbClr val="00695C"/>
            </a:solidFill>
            <a:prstDash val="solid"/>
          </a:ln>
        </p:spPr>
      </p:sp>
      <p:sp>
        <p:nvSpPr>
          <p:cNvPr id="53" name="Text 50"/>
          <p:cNvSpPr/>
          <p:nvPr/>
        </p:nvSpPr>
        <p:spPr>
          <a:xfrm>
            <a:off x="8275320" y="5788152"/>
            <a:ext cx="347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10%</a:t>
            </a:r>
            <a:endParaRPr lang="en-US" sz="1000" dirty="0"/>
          </a:p>
        </p:txBody>
      </p:sp>
      <p:sp>
        <p:nvSpPr>
          <p:cNvPr id="54" name="Text 51"/>
          <p:cNvSpPr/>
          <p:nvPr/>
        </p:nvSpPr>
        <p:spPr>
          <a:xfrm>
            <a:off x="8659368" y="5833872"/>
            <a:ext cx="3355848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Exams &amp; Knowledge Validation</a:t>
            </a:r>
            <a:endParaRPr lang="en-US" sz="800" dirty="0"/>
          </a:p>
        </p:txBody>
      </p:sp>
      <p:sp>
        <p:nvSpPr>
          <p:cNvPr id="55" name="Shape 52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6" name="Shape 53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57" name="Shape 54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8" name="Shape 55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9" name="Shape 56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0" name="Shape 57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1" name="Shape 58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2" name="Shape 59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3" name="Shape 60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4" name="Shape 61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5" name="Shape 62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6" name="Shape 63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7" name="Shape 64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8" name="Shape 65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9" name="Shape 66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0" name="Shape 67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1" name="Shape 68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2" name="Shape 69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3" name="Shape 70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4" name="Shape 71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5" name="Shape 72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6" name="Shape 73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7" name="Shape 74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8" name="Shape 75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9" name="Shape 76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0" name="Shape 77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1" name="Shape 78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2" name="Shape 79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3" name="Shape 80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4" name="Shape 81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5" name="Shape 82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6" name="Shape 83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7" name="Shape 84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8" name="Shape 85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9" name="Shape 86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0" name="Shape 87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1" name="Shape 88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2" name="Shape 89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3" name="Shape 90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4" name="Shape 91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5" name="Shape 92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6" name="Shape 93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7" name="Shape 94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8" name="Shape 95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9" name="Shape 96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0" name="Shape 97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1" name="Shape 98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2" name="Shape 99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3" name="Shape 100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4" name="Shape 101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5" name="Shape 102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6" name="Shape 103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7" name="Shape 104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8" name="Shape 105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9" name="Shape 106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0" name="Shape 107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1" name="Shape 108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2" name="Shape 109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3" name="Shape 110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4" name="Shape 111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5" name="Shape 112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6" name="Shape 113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7" name="Shape 114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8" name="Shape 115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9" name="Shape 116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0" name="Shape 117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1" name="Shape 118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2" name="Shape 119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3" name="Shape 120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4" name="Shape 121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5" name="Shape 122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6" name="Shape 123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7" name="Shape 124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8" name="Shape 125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9" name="Shape 126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30" name="Shape 127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31" name="Shape 128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2" name="Shape 129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3" name="Shape 130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4" name="Shape 131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5" name="Shape 132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36" name="Text 133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IDENTITY  |  DRIVEN BY COMPETENCE  |  POWERED BY VALUES  |  COMMITTED TO IMPACT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Shape 8"/>
          <p:cNvSpPr/>
          <p:nvPr/>
        </p:nvSpPr>
        <p:spPr>
          <a:xfrm>
            <a:off x="384048" y="2212848"/>
            <a:ext cx="411480" cy="201168"/>
          </a:xfrm>
          <a:prstGeom prst="rect">
            <a:avLst>
              <a:gd name="adj" fmla="val 22727"/>
            </a:avLst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84048" y="2212848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8/12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384048" y="2450592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TEACHER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TRANSFORMATION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4048" y="32461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Teachers are the heartbeat of transformation.</a:t>
            </a:r>
            <a:endParaRPr lang="en-US" sz="900" dirty="0"/>
          </a:p>
          <a:p>
            <a:pPr indent="0" marL="0">
              <a:buNone/>
            </a:pP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ASN empowers teachers to become facilitators of learning, mentors of character and coaches for life—equipped with the skills, mindset and values to inspire every learner.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TRANSFORMING TEACHERS. TRANSFORMING AFRICA.</a:t>
            </a:r>
            <a:endParaRPr lang="en-US" sz="2600" dirty="0"/>
          </a:p>
        </p:txBody>
      </p:sp>
      <p:sp>
        <p:nvSpPr>
          <p:cNvPr id="16" name="Text 14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Instructors of Content to Architects of Transformation.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2514600" y="1024128"/>
            <a:ext cx="3017520" cy="27432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2514600" y="1024128"/>
            <a:ext cx="3017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TRADITIONAL TEACHER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5989320" y="1024128"/>
            <a:ext cx="3017520" cy="27432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5989320" y="1024128"/>
            <a:ext cx="3017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ASN TEACHER</a:t>
            </a:r>
            <a:endParaRPr lang="en-US" sz="900" dirty="0"/>
          </a:p>
        </p:txBody>
      </p:sp>
      <p:sp>
        <p:nvSpPr>
          <p:cNvPr id="24" name="Shape 22"/>
          <p:cNvSpPr/>
          <p:nvPr/>
        </p:nvSpPr>
        <p:spPr>
          <a:xfrm>
            <a:off x="2514600" y="1316736"/>
            <a:ext cx="3017520" cy="384048"/>
          </a:xfrm>
          <a:prstGeom prst="rect">
            <a:avLst/>
          </a:prstGeom>
          <a:solidFill>
            <a:srgbClr val="FFF5F5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2587752" y="1316736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Teacher-Centered</a:t>
            </a:r>
            <a:endParaRPr lang="en-US" sz="850" dirty="0"/>
          </a:p>
        </p:txBody>
      </p:sp>
      <p:sp>
        <p:nvSpPr>
          <p:cNvPr id="26" name="Shape 24"/>
          <p:cNvSpPr/>
          <p:nvPr/>
        </p:nvSpPr>
        <p:spPr>
          <a:xfrm>
            <a:off x="5989320" y="1316736"/>
            <a:ext cx="3017520" cy="384048"/>
          </a:xfrm>
          <a:prstGeom prst="rect">
            <a:avLst/>
          </a:prstGeom>
          <a:solidFill>
            <a:srgbClr val="F0F9F0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6062472" y="1316736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Learner-Centered Facilitator</a:t>
            </a:r>
            <a:endParaRPr lang="en-US" sz="850" dirty="0"/>
          </a:p>
        </p:txBody>
      </p:sp>
      <p:sp>
        <p:nvSpPr>
          <p:cNvPr id="28" name="Shape 26"/>
          <p:cNvSpPr/>
          <p:nvPr/>
        </p:nvSpPr>
        <p:spPr>
          <a:xfrm>
            <a:off x="2514600" y="1737360"/>
            <a:ext cx="3017520" cy="384048"/>
          </a:xfrm>
          <a:prstGeom prst="rect">
            <a:avLst/>
          </a:prstGeom>
          <a:solidFill>
            <a:srgbClr val="FFFFFF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2587752" y="1737360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Focus on Content Delivery</a:t>
            </a:r>
            <a:endParaRPr lang="en-US" sz="850" dirty="0"/>
          </a:p>
        </p:txBody>
      </p:sp>
      <p:sp>
        <p:nvSpPr>
          <p:cNvPr id="30" name="Shape 28"/>
          <p:cNvSpPr/>
          <p:nvPr/>
        </p:nvSpPr>
        <p:spPr>
          <a:xfrm>
            <a:off x="5989320" y="1737360"/>
            <a:ext cx="3017520" cy="384048"/>
          </a:xfrm>
          <a:prstGeom prst="rect">
            <a:avLst/>
          </a:prstGeom>
          <a:solidFill>
            <a:srgbClr val="FFFFFF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6062472" y="1737360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Focus on Competence &amp; Growth</a:t>
            </a:r>
            <a:endParaRPr lang="en-US" sz="850" dirty="0"/>
          </a:p>
        </p:txBody>
      </p:sp>
      <p:sp>
        <p:nvSpPr>
          <p:cNvPr id="32" name="Shape 30"/>
          <p:cNvSpPr/>
          <p:nvPr/>
        </p:nvSpPr>
        <p:spPr>
          <a:xfrm>
            <a:off x="2514600" y="2157984"/>
            <a:ext cx="3017520" cy="384048"/>
          </a:xfrm>
          <a:prstGeom prst="rect">
            <a:avLst/>
          </a:prstGeom>
          <a:solidFill>
            <a:srgbClr val="FFF5F5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2587752" y="2157984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One-Size-Fits-All Approach</a:t>
            </a:r>
            <a:endParaRPr lang="en-US" sz="850" dirty="0"/>
          </a:p>
        </p:txBody>
      </p:sp>
      <p:sp>
        <p:nvSpPr>
          <p:cNvPr id="34" name="Shape 32"/>
          <p:cNvSpPr/>
          <p:nvPr/>
        </p:nvSpPr>
        <p:spPr>
          <a:xfrm>
            <a:off x="5989320" y="2157984"/>
            <a:ext cx="3017520" cy="384048"/>
          </a:xfrm>
          <a:prstGeom prst="rect">
            <a:avLst/>
          </a:prstGeom>
          <a:solidFill>
            <a:srgbClr val="F0F9F0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6062472" y="2157984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Differentiated &amp; Inclusive Approach</a:t>
            </a:r>
            <a:endParaRPr lang="en-US" sz="850" dirty="0"/>
          </a:p>
        </p:txBody>
      </p:sp>
      <p:sp>
        <p:nvSpPr>
          <p:cNvPr id="36" name="Shape 34"/>
          <p:cNvSpPr/>
          <p:nvPr/>
        </p:nvSpPr>
        <p:spPr>
          <a:xfrm>
            <a:off x="2514600" y="2578608"/>
            <a:ext cx="3017520" cy="384048"/>
          </a:xfrm>
          <a:prstGeom prst="rect">
            <a:avLst/>
          </a:prstGeom>
          <a:solidFill>
            <a:srgbClr val="FFFFFF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2587752" y="2578608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Rote Learning &amp; Memorization</a:t>
            </a:r>
            <a:endParaRPr lang="en-US" sz="850" dirty="0"/>
          </a:p>
        </p:txBody>
      </p:sp>
      <p:sp>
        <p:nvSpPr>
          <p:cNvPr id="38" name="Shape 36"/>
          <p:cNvSpPr/>
          <p:nvPr/>
        </p:nvSpPr>
        <p:spPr>
          <a:xfrm>
            <a:off x="5989320" y="2578608"/>
            <a:ext cx="3017520" cy="384048"/>
          </a:xfrm>
          <a:prstGeom prst="rect">
            <a:avLst/>
          </a:prstGeom>
          <a:solidFill>
            <a:srgbClr val="FFFFFF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6062472" y="2578608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Deep Learning &amp; Critical Thinking</a:t>
            </a:r>
            <a:endParaRPr lang="en-US" sz="850" dirty="0"/>
          </a:p>
        </p:txBody>
      </p:sp>
      <p:sp>
        <p:nvSpPr>
          <p:cNvPr id="40" name="Shape 38"/>
          <p:cNvSpPr/>
          <p:nvPr/>
        </p:nvSpPr>
        <p:spPr>
          <a:xfrm>
            <a:off x="2514600" y="2999232"/>
            <a:ext cx="3017520" cy="384048"/>
          </a:xfrm>
          <a:prstGeom prst="rect">
            <a:avLst/>
          </a:prstGeom>
          <a:solidFill>
            <a:srgbClr val="FFF5F5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2587752" y="2999232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Limited Use of Technology</a:t>
            </a:r>
            <a:endParaRPr lang="en-US" sz="850" dirty="0"/>
          </a:p>
        </p:txBody>
      </p:sp>
      <p:sp>
        <p:nvSpPr>
          <p:cNvPr id="42" name="Shape 40"/>
          <p:cNvSpPr/>
          <p:nvPr/>
        </p:nvSpPr>
        <p:spPr>
          <a:xfrm>
            <a:off x="5989320" y="2999232"/>
            <a:ext cx="3017520" cy="384048"/>
          </a:xfrm>
          <a:prstGeom prst="rect">
            <a:avLst/>
          </a:prstGeom>
          <a:solidFill>
            <a:srgbClr val="F0F9F0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6062472" y="2999232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Technology-Enhanced Learning</a:t>
            </a:r>
            <a:endParaRPr lang="en-US" sz="850" dirty="0"/>
          </a:p>
        </p:txBody>
      </p:sp>
      <p:sp>
        <p:nvSpPr>
          <p:cNvPr id="44" name="Shape 42"/>
          <p:cNvSpPr/>
          <p:nvPr/>
        </p:nvSpPr>
        <p:spPr>
          <a:xfrm>
            <a:off x="2514600" y="3419856"/>
            <a:ext cx="3017520" cy="384048"/>
          </a:xfrm>
          <a:prstGeom prst="rect">
            <a:avLst/>
          </a:prstGeom>
          <a:solidFill>
            <a:srgbClr val="FFFFFF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2587752" y="3419856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Assesses to Rank</a:t>
            </a:r>
            <a:endParaRPr lang="en-US" sz="850" dirty="0"/>
          </a:p>
        </p:txBody>
      </p:sp>
      <p:sp>
        <p:nvSpPr>
          <p:cNvPr id="46" name="Shape 44"/>
          <p:cNvSpPr/>
          <p:nvPr/>
        </p:nvSpPr>
        <p:spPr>
          <a:xfrm>
            <a:off x="5989320" y="3419856"/>
            <a:ext cx="3017520" cy="384048"/>
          </a:xfrm>
          <a:prstGeom prst="rect">
            <a:avLst/>
          </a:prstGeom>
          <a:solidFill>
            <a:srgbClr val="FFFFFF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6062472" y="3419856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Assesses to Improve &amp; Grow</a:t>
            </a:r>
            <a:endParaRPr lang="en-US" sz="850" dirty="0"/>
          </a:p>
        </p:txBody>
      </p:sp>
      <p:sp>
        <p:nvSpPr>
          <p:cNvPr id="48" name="Shape 46"/>
          <p:cNvSpPr/>
          <p:nvPr/>
        </p:nvSpPr>
        <p:spPr>
          <a:xfrm>
            <a:off x="2514600" y="3840480"/>
            <a:ext cx="3017520" cy="384048"/>
          </a:xfrm>
          <a:prstGeom prst="rect">
            <a:avLst/>
          </a:prstGeom>
          <a:solidFill>
            <a:srgbClr val="FFF5F5"/>
          </a:solidFill>
          <a:ln w="6350">
            <a:solidFill>
              <a:srgbClr val="FFCCCC"/>
            </a:solidFill>
            <a:prstDash val="solid"/>
          </a:ln>
        </p:spPr>
      </p:sp>
      <p:sp>
        <p:nvSpPr>
          <p:cNvPr id="49" name="Text 47"/>
          <p:cNvSpPr/>
          <p:nvPr/>
        </p:nvSpPr>
        <p:spPr>
          <a:xfrm>
            <a:off x="2587752" y="3840480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✕  Works in Isolation</a:t>
            </a:r>
            <a:endParaRPr lang="en-US" sz="850" dirty="0"/>
          </a:p>
        </p:txBody>
      </p:sp>
      <p:sp>
        <p:nvSpPr>
          <p:cNvPr id="50" name="Shape 48"/>
          <p:cNvSpPr/>
          <p:nvPr/>
        </p:nvSpPr>
        <p:spPr>
          <a:xfrm>
            <a:off x="5989320" y="3840480"/>
            <a:ext cx="3017520" cy="384048"/>
          </a:xfrm>
          <a:prstGeom prst="rect">
            <a:avLst/>
          </a:prstGeom>
          <a:solidFill>
            <a:srgbClr val="F0F9F0"/>
          </a:solidFill>
          <a:ln w="6350">
            <a:solidFill>
              <a:srgbClr val="AADDAA"/>
            </a:solidFill>
            <a:prstDash val="solid"/>
          </a:ln>
        </p:spPr>
      </p:sp>
      <p:sp>
        <p:nvSpPr>
          <p:cNvPr id="51" name="Text 49"/>
          <p:cNvSpPr/>
          <p:nvPr/>
        </p:nvSpPr>
        <p:spPr>
          <a:xfrm>
            <a:off x="6062472" y="3840480"/>
            <a:ext cx="29260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Collaborates &amp; Builds Community</a:t>
            </a:r>
            <a:endParaRPr lang="en-US" sz="850" dirty="0"/>
          </a:p>
        </p:txBody>
      </p:sp>
      <p:sp>
        <p:nvSpPr>
          <p:cNvPr id="52" name="Text 50"/>
          <p:cNvSpPr/>
          <p:nvPr/>
        </p:nvSpPr>
        <p:spPr>
          <a:xfrm>
            <a:off x="5605272" y="2212848"/>
            <a:ext cx="3200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dirty="0">
                <a:solidFill>
                  <a:srgbClr val="1B5E20"/>
                </a:solidFill>
              </a:rPr>
              <a:t>➤</a:t>
            </a:r>
            <a:endParaRPr lang="en-US" sz="2200" dirty="0"/>
          </a:p>
        </p:txBody>
      </p:sp>
      <p:sp>
        <p:nvSpPr>
          <p:cNvPr id="53" name="Shape 51"/>
          <p:cNvSpPr/>
          <p:nvPr/>
        </p:nvSpPr>
        <p:spPr>
          <a:xfrm>
            <a:off x="9189720" y="1024128"/>
            <a:ext cx="2862072" cy="256032"/>
          </a:xfrm>
          <a:prstGeom prst="rect">
            <a:avLst/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54" name="Text 52"/>
          <p:cNvSpPr/>
          <p:nvPr/>
        </p:nvSpPr>
        <p:spPr>
          <a:xfrm>
            <a:off x="9235440" y="1024128"/>
            <a:ext cx="277063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ASN TEACHER COMPETENCIES</a:t>
            </a:r>
            <a:endParaRPr lang="en-US" sz="750" dirty="0"/>
          </a:p>
        </p:txBody>
      </p:sp>
      <p:sp>
        <p:nvSpPr>
          <p:cNvPr id="55" name="Shape 53"/>
          <p:cNvSpPr/>
          <p:nvPr/>
        </p:nvSpPr>
        <p:spPr>
          <a:xfrm>
            <a:off x="9235440" y="1371600"/>
            <a:ext cx="201168" cy="201168"/>
          </a:xfrm>
          <a:prstGeom prst="ellipse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6" name="Text 54"/>
          <p:cNvSpPr/>
          <p:nvPr/>
        </p:nvSpPr>
        <p:spPr>
          <a:xfrm>
            <a:off x="9482328" y="1353312"/>
            <a:ext cx="252374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1565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PEDAGOGICAL EXCELLENCE</a:t>
            </a:r>
            <a:endParaRPr lang="en-US" sz="750" dirty="0"/>
          </a:p>
        </p:txBody>
      </p:sp>
      <p:sp>
        <p:nvSpPr>
          <p:cNvPr id="57" name="Text 55"/>
          <p:cNvSpPr/>
          <p:nvPr/>
        </p:nvSpPr>
        <p:spPr>
          <a:xfrm>
            <a:off x="9482328" y="1536192"/>
            <a:ext cx="2523744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Designing engaging, learner-centered and competency-based lessons.</a:t>
            </a:r>
            <a:endParaRPr lang="en-US" sz="750" dirty="0"/>
          </a:p>
        </p:txBody>
      </p:sp>
      <p:sp>
        <p:nvSpPr>
          <p:cNvPr id="58" name="Shape 56"/>
          <p:cNvSpPr/>
          <p:nvPr/>
        </p:nvSpPr>
        <p:spPr>
          <a:xfrm>
            <a:off x="9235440" y="1874520"/>
            <a:ext cx="201168" cy="201168"/>
          </a:xfrm>
          <a:prstGeom prst="ellipse">
            <a:avLst/>
          </a:prstGeom>
          <a:solidFill>
            <a:srgbClr val="00695C"/>
          </a:solidFill>
          <a:ln w="12700">
            <a:solidFill>
              <a:srgbClr val="00695C"/>
            </a:solidFill>
            <a:prstDash val="solid"/>
          </a:ln>
        </p:spPr>
      </p:sp>
      <p:sp>
        <p:nvSpPr>
          <p:cNvPr id="59" name="Text 57"/>
          <p:cNvSpPr/>
          <p:nvPr/>
        </p:nvSpPr>
        <p:spPr>
          <a:xfrm>
            <a:off x="9482328" y="1856232"/>
            <a:ext cx="252374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0069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DIGITAL &amp; INNOVATION SKILLS</a:t>
            </a:r>
            <a:endParaRPr lang="en-US" sz="750" dirty="0"/>
          </a:p>
        </p:txBody>
      </p:sp>
      <p:sp>
        <p:nvSpPr>
          <p:cNvPr id="60" name="Text 58"/>
          <p:cNvSpPr/>
          <p:nvPr/>
        </p:nvSpPr>
        <p:spPr>
          <a:xfrm>
            <a:off x="9482328" y="2039112"/>
            <a:ext cx="2523744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Leveraging technology and innovation to enhance learning.</a:t>
            </a:r>
            <a:endParaRPr lang="en-US" sz="750" dirty="0"/>
          </a:p>
        </p:txBody>
      </p:sp>
      <p:sp>
        <p:nvSpPr>
          <p:cNvPr id="61" name="Shape 59"/>
          <p:cNvSpPr/>
          <p:nvPr/>
        </p:nvSpPr>
        <p:spPr>
          <a:xfrm>
            <a:off x="9235440" y="2377440"/>
            <a:ext cx="201168" cy="201168"/>
          </a:xfrm>
          <a:prstGeom prst="ellipse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2" name="Text 60"/>
          <p:cNvSpPr/>
          <p:nvPr/>
        </p:nvSpPr>
        <p:spPr>
          <a:xfrm>
            <a:off x="9482328" y="2359152"/>
            <a:ext cx="252374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E651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SOCIO-EMOTIONAL INTELLIGENCE</a:t>
            </a:r>
            <a:endParaRPr lang="en-US" sz="750" dirty="0"/>
          </a:p>
        </p:txBody>
      </p:sp>
      <p:sp>
        <p:nvSpPr>
          <p:cNvPr id="63" name="Text 61"/>
          <p:cNvSpPr/>
          <p:nvPr/>
        </p:nvSpPr>
        <p:spPr>
          <a:xfrm>
            <a:off x="9482328" y="2542032"/>
            <a:ext cx="2523744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Building strong relationships and supporting the well-being of every learner.</a:t>
            </a:r>
            <a:endParaRPr lang="en-US" sz="750" dirty="0"/>
          </a:p>
        </p:txBody>
      </p:sp>
      <p:sp>
        <p:nvSpPr>
          <p:cNvPr id="64" name="Shape 62"/>
          <p:cNvSpPr/>
          <p:nvPr/>
        </p:nvSpPr>
        <p:spPr>
          <a:xfrm>
            <a:off x="9235440" y="2880360"/>
            <a:ext cx="201168" cy="201168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65" name="Text 63"/>
          <p:cNvSpPr/>
          <p:nvPr/>
        </p:nvSpPr>
        <p:spPr>
          <a:xfrm>
            <a:off x="9482328" y="2862072"/>
            <a:ext cx="252374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1B5E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AFROCENTRIC MINDSET</a:t>
            </a:r>
            <a:endParaRPr lang="en-US" sz="750" dirty="0"/>
          </a:p>
        </p:txBody>
      </p:sp>
      <p:sp>
        <p:nvSpPr>
          <p:cNvPr id="66" name="Text 64"/>
          <p:cNvSpPr/>
          <p:nvPr/>
        </p:nvSpPr>
        <p:spPr>
          <a:xfrm>
            <a:off x="9482328" y="3044952"/>
            <a:ext cx="2523744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African identity, values, history and indigenous knowledge.</a:t>
            </a:r>
            <a:endParaRPr lang="en-US" sz="750" dirty="0"/>
          </a:p>
        </p:txBody>
      </p:sp>
      <p:sp>
        <p:nvSpPr>
          <p:cNvPr id="67" name="Shape 65"/>
          <p:cNvSpPr/>
          <p:nvPr/>
        </p:nvSpPr>
        <p:spPr>
          <a:xfrm>
            <a:off x="9235440" y="3383280"/>
            <a:ext cx="201168" cy="201168"/>
          </a:xfrm>
          <a:prstGeom prst="ellipse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8" name="Text 66"/>
          <p:cNvSpPr/>
          <p:nvPr/>
        </p:nvSpPr>
        <p:spPr>
          <a:xfrm>
            <a:off x="9482328" y="3364992"/>
            <a:ext cx="252374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C6282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LEADERSHIP &amp; MENTORING</a:t>
            </a:r>
            <a:endParaRPr lang="en-US" sz="750" dirty="0"/>
          </a:p>
        </p:txBody>
      </p:sp>
      <p:sp>
        <p:nvSpPr>
          <p:cNvPr id="69" name="Text 67"/>
          <p:cNvSpPr/>
          <p:nvPr/>
        </p:nvSpPr>
        <p:spPr>
          <a:xfrm>
            <a:off x="9482328" y="3547872"/>
            <a:ext cx="2523744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Inspiring learners, guiding character and building future leaders.</a:t>
            </a:r>
            <a:endParaRPr lang="en-US" sz="750" dirty="0"/>
          </a:p>
        </p:txBody>
      </p:sp>
      <p:sp>
        <p:nvSpPr>
          <p:cNvPr id="70" name="Shape 68"/>
          <p:cNvSpPr/>
          <p:nvPr/>
        </p:nvSpPr>
        <p:spPr>
          <a:xfrm>
            <a:off x="9235440" y="3886200"/>
            <a:ext cx="201168" cy="201168"/>
          </a:xfrm>
          <a:prstGeom prst="ellipse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1" name="Text 69"/>
          <p:cNvSpPr/>
          <p:nvPr/>
        </p:nvSpPr>
        <p:spPr>
          <a:xfrm>
            <a:off x="9482328" y="3867912"/>
            <a:ext cx="2523744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4A148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COLLABORATION &amp; COMMUNITY</a:t>
            </a:r>
            <a:endParaRPr lang="en-US" sz="750" dirty="0"/>
          </a:p>
        </p:txBody>
      </p:sp>
      <p:sp>
        <p:nvSpPr>
          <p:cNvPr id="72" name="Text 70"/>
          <p:cNvSpPr/>
          <p:nvPr/>
        </p:nvSpPr>
        <p:spPr>
          <a:xfrm>
            <a:off x="9482328" y="4050792"/>
            <a:ext cx="2523744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Working with peers, parents and communities for collective impact.</a:t>
            </a:r>
            <a:endParaRPr lang="en-US" sz="750" dirty="0"/>
          </a:p>
        </p:txBody>
      </p:sp>
      <p:sp>
        <p:nvSpPr>
          <p:cNvPr id="73" name="Shape 71"/>
          <p:cNvSpPr/>
          <p:nvPr/>
        </p:nvSpPr>
        <p:spPr>
          <a:xfrm>
            <a:off x="2514600" y="4224528"/>
            <a:ext cx="6492240" cy="237744"/>
          </a:xfrm>
          <a:prstGeom prst="rect">
            <a:avLst/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74" name="Text 72"/>
          <p:cNvSpPr/>
          <p:nvPr/>
        </p:nvSpPr>
        <p:spPr>
          <a:xfrm>
            <a:off x="2514600" y="4224528"/>
            <a:ext cx="649224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ASN TEACHER ROLES</a:t>
            </a:r>
            <a:endParaRPr lang="en-US" sz="900" dirty="0"/>
          </a:p>
        </p:txBody>
      </p:sp>
      <p:sp>
        <p:nvSpPr>
          <p:cNvPr id="75" name="Shape 73"/>
          <p:cNvSpPr/>
          <p:nvPr/>
        </p:nvSpPr>
        <p:spPr>
          <a:xfrm>
            <a:off x="2514600" y="4480560"/>
            <a:ext cx="1261872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76" name="Shape 74"/>
          <p:cNvSpPr/>
          <p:nvPr/>
        </p:nvSpPr>
        <p:spPr>
          <a:xfrm>
            <a:off x="2514600" y="4480560"/>
            <a:ext cx="1261872" cy="41148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7" name="Text 75"/>
          <p:cNvSpPr/>
          <p:nvPr/>
        </p:nvSpPr>
        <p:spPr>
          <a:xfrm>
            <a:off x="2551176" y="4480560"/>
            <a:ext cx="1188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FACILITATOR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Learning</a:t>
            </a:r>
            <a:endParaRPr lang="en-US" sz="750" dirty="0"/>
          </a:p>
        </p:txBody>
      </p:sp>
      <p:sp>
        <p:nvSpPr>
          <p:cNvPr id="78" name="Text 76"/>
          <p:cNvSpPr/>
          <p:nvPr/>
        </p:nvSpPr>
        <p:spPr>
          <a:xfrm>
            <a:off x="2551176" y="4910328"/>
            <a:ext cx="118872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Creates engaging experiences that unlock every learner's potential.</a:t>
            </a:r>
            <a:endParaRPr lang="en-US" sz="800" dirty="0"/>
          </a:p>
        </p:txBody>
      </p:sp>
      <p:sp>
        <p:nvSpPr>
          <p:cNvPr id="79" name="Shape 77"/>
          <p:cNvSpPr/>
          <p:nvPr/>
        </p:nvSpPr>
        <p:spPr>
          <a:xfrm>
            <a:off x="3867912" y="4480560"/>
            <a:ext cx="1261872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80" name="Shape 78"/>
          <p:cNvSpPr/>
          <p:nvPr/>
        </p:nvSpPr>
        <p:spPr>
          <a:xfrm>
            <a:off x="3867912" y="4480560"/>
            <a:ext cx="1261872" cy="41148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81" name="Text 79"/>
          <p:cNvSpPr/>
          <p:nvPr/>
        </p:nvSpPr>
        <p:spPr>
          <a:xfrm>
            <a:off x="3904488" y="4480560"/>
            <a:ext cx="1188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MENTOR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Character</a:t>
            </a:r>
            <a:endParaRPr lang="en-US" sz="750" dirty="0"/>
          </a:p>
        </p:txBody>
      </p:sp>
      <p:sp>
        <p:nvSpPr>
          <p:cNvPr id="82" name="Text 80"/>
          <p:cNvSpPr/>
          <p:nvPr/>
        </p:nvSpPr>
        <p:spPr>
          <a:xfrm>
            <a:off x="3904488" y="4910328"/>
            <a:ext cx="118872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Guides learners to build integrity, values and strong life choices.</a:t>
            </a:r>
            <a:endParaRPr lang="en-US" sz="800" dirty="0"/>
          </a:p>
        </p:txBody>
      </p:sp>
      <p:sp>
        <p:nvSpPr>
          <p:cNvPr id="83" name="Shape 81"/>
          <p:cNvSpPr/>
          <p:nvPr/>
        </p:nvSpPr>
        <p:spPr>
          <a:xfrm>
            <a:off x="5221224" y="4480560"/>
            <a:ext cx="1261872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84" name="Shape 82"/>
          <p:cNvSpPr/>
          <p:nvPr/>
        </p:nvSpPr>
        <p:spPr>
          <a:xfrm>
            <a:off x="5221224" y="4480560"/>
            <a:ext cx="1261872" cy="411480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5" name="Text 83"/>
          <p:cNvSpPr/>
          <p:nvPr/>
        </p:nvSpPr>
        <p:spPr>
          <a:xfrm>
            <a:off x="5257800" y="4480560"/>
            <a:ext cx="1188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COACH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Growth</a:t>
            </a:r>
            <a:endParaRPr lang="en-US" sz="750" dirty="0"/>
          </a:p>
        </p:txBody>
      </p:sp>
      <p:sp>
        <p:nvSpPr>
          <p:cNvPr id="86" name="Text 84"/>
          <p:cNvSpPr/>
          <p:nvPr/>
        </p:nvSpPr>
        <p:spPr>
          <a:xfrm>
            <a:off x="5257800" y="4910328"/>
            <a:ext cx="118872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Supports learners to set goals, overcome challenges and achieve more.</a:t>
            </a:r>
            <a:endParaRPr lang="en-US" sz="800" dirty="0"/>
          </a:p>
        </p:txBody>
      </p:sp>
      <p:sp>
        <p:nvSpPr>
          <p:cNvPr id="87" name="Shape 85"/>
          <p:cNvSpPr/>
          <p:nvPr/>
        </p:nvSpPr>
        <p:spPr>
          <a:xfrm>
            <a:off x="6574536" y="4480560"/>
            <a:ext cx="1261872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88" name="Shape 86"/>
          <p:cNvSpPr/>
          <p:nvPr/>
        </p:nvSpPr>
        <p:spPr>
          <a:xfrm>
            <a:off x="6574536" y="4480560"/>
            <a:ext cx="1261872" cy="411480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9" name="Text 87"/>
          <p:cNvSpPr/>
          <p:nvPr/>
        </p:nvSpPr>
        <p:spPr>
          <a:xfrm>
            <a:off x="6611112" y="4480560"/>
            <a:ext cx="1188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DESIGNER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Experiences</a:t>
            </a:r>
            <a:endParaRPr lang="en-US" sz="750" dirty="0"/>
          </a:p>
        </p:txBody>
      </p:sp>
      <p:sp>
        <p:nvSpPr>
          <p:cNvPr id="90" name="Text 88"/>
          <p:cNvSpPr/>
          <p:nvPr/>
        </p:nvSpPr>
        <p:spPr>
          <a:xfrm>
            <a:off x="6611112" y="4910328"/>
            <a:ext cx="118872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Plans meaningful, real-world learning that builds skills and confidence.</a:t>
            </a:r>
            <a:endParaRPr lang="en-US" sz="800" dirty="0"/>
          </a:p>
        </p:txBody>
      </p:sp>
      <p:sp>
        <p:nvSpPr>
          <p:cNvPr id="91" name="Shape 89"/>
          <p:cNvSpPr/>
          <p:nvPr/>
        </p:nvSpPr>
        <p:spPr>
          <a:xfrm>
            <a:off x="7927848" y="4480560"/>
            <a:ext cx="1261872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DDDD"/>
            </a:solidFill>
            <a:prstDash val="solid"/>
          </a:ln>
        </p:spPr>
      </p:sp>
      <p:sp>
        <p:nvSpPr>
          <p:cNvPr id="92" name="Shape 90"/>
          <p:cNvSpPr/>
          <p:nvPr/>
        </p:nvSpPr>
        <p:spPr>
          <a:xfrm>
            <a:off x="7927848" y="4480560"/>
            <a:ext cx="1261872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3" name="Text 91"/>
          <p:cNvSpPr/>
          <p:nvPr/>
        </p:nvSpPr>
        <p:spPr>
          <a:xfrm>
            <a:off x="7964424" y="4480560"/>
            <a:ext cx="1188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CHANGE AGENT</a:t>
            </a:r>
            <a:endParaRPr lang="en-US" sz="750" dirty="0"/>
          </a:p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Impact</a:t>
            </a:r>
            <a:endParaRPr lang="en-US" sz="750" dirty="0"/>
          </a:p>
        </p:txBody>
      </p:sp>
      <p:sp>
        <p:nvSpPr>
          <p:cNvPr id="94" name="Text 92"/>
          <p:cNvSpPr/>
          <p:nvPr/>
        </p:nvSpPr>
        <p:spPr>
          <a:xfrm>
            <a:off x="7964424" y="4910328"/>
            <a:ext cx="118872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Leads transformation in classrooms, schools and communities.</a:t>
            </a:r>
            <a:endParaRPr lang="en-US" sz="800" dirty="0"/>
          </a:p>
        </p:txBody>
      </p:sp>
      <p:sp>
        <p:nvSpPr>
          <p:cNvPr id="95" name="Shape 93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96" name="Shape 94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7" name="Shape 95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8" name="Shape 96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9" name="Shape 97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0" name="Shape 98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1" name="Shape 99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2" name="Shape 100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3" name="Shape 101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4" name="Shape 102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5" name="Shape 103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6" name="Shape 104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7" name="Shape 105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8" name="Shape 106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9" name="Shape 107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0" name="Shape 108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1" name="Shape 109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2" name="Shape 110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3" name="Shape 111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4" name="Shape 112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5" name="Shape 113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6" name="Shape 114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7" name="Shape 115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8" name="Shape 116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9" name="Shape 117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0" name="Shape 118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1" name="Shape 119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2" name="Shape 120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3" name="Shape 121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4" name="Shape 122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25" name="Shape 123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26" name="Shape 124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27" name="Shape 125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28" name="Shape 126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29" name="Shape 127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0" name="Shape 128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1" name="Shape 129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2" name="Shape 130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3" name="Shape 131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34" name="Shape 132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35" name="Shape 133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36" name="Shape 134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37" name="Shape 135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38" name="Shape 136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39" name="Shape 137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40" name="Shape 138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41" name="Shape 139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2" name="Shape 140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43" name="Shape 141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44" name="Shape 142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45" name="Shape 143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46" name="Shape 144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47" name="Shape 145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8" name="Shape 146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49" name="Shape 147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50" name="Shape 148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51" name="Shape 149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52" name="Shape 150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53" name="Shape 151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54" name="Shape 152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55" name="Shape 153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56" name="Shape 154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57" name="Shape 155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58" name="Shape 156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59" name="Shape 157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60" name="Shape 158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61" name="Shape 159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62" name="Shape 160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63" name="Shape 161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64" name="Shape 162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65" name="Shape 163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66" name="Shape 164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67" name="Shape 165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68" name="Shape 166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69" name="Shape 167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70" name="Shape 168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71" name="Shape 169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72" name="Shape 170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73" name="Shape 171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74" name="Shape 172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75" name="Shape 173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76" name="Text 174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IDENTITY  |  DRIVEN BY COMPETENCE  |  POWERED BY VALUES  |  COMMITTED TO IMPACT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377440" cy="6858000"/>
          </a:xfrm>
          <a:prstGeom prst="rect">
            <a:avLst/>
          </a:prstGeom>
          <a:solidFill>
            <a:srgbClr val="F5F0E8"/>
          </a:solidFill>
          <a:ln w="12700">
            <a:solidFill>
              <a:srgbClr val="F5F0E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640080" y="-457200"/>
            <a:ext cx="1645920" cy="2286000"/>
          </a:xfrm>
          <a:prstGeom prst="ellipse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137160"/>
            <a:ext cx="17373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AFRICAN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SCHOOLS</a:t>
            </a:r>
            <a:endParaRPr lang="en-US" sz="700" dirty="0"/>
          </a:p>
          <a:p>
            <a:pPr indent="0" marL="0">
              <a:buNone/>
            </a:pPr>
            <a:r>
              <a:rPr lang="en-US" sz="700" b="1" dirty="0">
                <a:solidFill>
                  <a:srgbClr val="0D1B5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</a:t>
            </a:r>
            <a:endParaRPr lang="en-US" sz="700" dirty="0"/>
          </a:p>
        </p:txBody>
      </p:sp>
      <p:sp>
        <p:nvSpPr>
          <p:cNvPr id="6" name="Text 4"/>
          <p:cNvSpPr/>
          <p:nvPr/>
        </p:nvSpPr>
        <p:spPr>
          <a:xfrm>
            <a:off x="384048" y="502920"/>
            <a:ext cx="182880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52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ASN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384048" y="1115568"/>
            <a:ext cx="1828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EDUCATION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FRAMEWORK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048" y="173736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SCHOOL TRANSFORMATION MODEL</a:t>
            </a:r>
            <a:endParaRPr lang="en-US" sz="600" dirty="0"/>
          </a:p>
          <a:p>
            <a:pPr algn="ctr" indent="0" marL="0">
              <a:buNone/>
            </a:pPr>
            <a:r>
              <a:rPr lang="en-US" sz="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AFRICAN SCHOOLS</a:t>
            </a:r>
            <a:endParaRPr lang="en-US" sz="600" dirty="0"/>
          </a:p>
        </p:txBody>
      </p:sp>
      <p:sp>
        <p:nvSpPr>
          <p:cNvPr id="10" name="Shape 8"/>
          <p:cNvSpPr/>
          <p:nvPr/>
        </p:nvSpPr>
        <p:spPr>
          <a:xfrm>
            <a:off x="384048" y="2212848"/>
            <a:ext cx="411480" cy="201168"/>
          </a:xfrm>
          <a:prstGeom prst="rect">
            <a:avLst>
              <a:gd name="adj" fmla="val 22727"/>
            </a:avLst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84048" y="2212848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9/12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384048" y="2450592"/>
            <a:ext cx="18288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 SCHOOL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TRANSFORMATION</a:t>
            </a:r>
            <a:endParaRPr lang="en-US" sz="1600" dirty="0"/>
          </a:p>
          <a:p>
            <a:pPr indent="0" marL="0">
              <a:buNone/>
            </a:pPr>
            <a:r>
              <a:rPr lang="en-US" sz="1600" b="1" dirty="0">
                <a:solidFill>
                  <a:srgbClr val="1B5E2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JOURNEY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84048" y="3246120"/>
            <a:ext cx="1828800" cy="1280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step-by-step pathway to build future-ready schools that develop holistic, competent and conscious learners who transform their communities and the world.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384048" y="466344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Transforming Education.</a:t>
            </a:r>
            <a:endParaRPr lang="en-US" sz="800" dirty="0"/>
          </a:p>
          <a:p>
            <a:pPr indent="0" marL="0">
              <a:buNone/>
            </a:pPr>
            <a:r>
              <a:rPr lang="en-US" sz="8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Empowering Africa. Building the Future.</a:t>
            </a: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2514600" y="137160"/>
            <a:ext cx="958291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0D1B5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FROM AWARENESS TO TRANSFORMATION: BUILDING FUTURE-READY SCHOOLS</a:t>
            </a:r>
            <a:endParaRPr lang="en-US" sz="2600" dirty="0"/>
          </a:p>
        </p:txBody>
      </p:sp>
      <p:sp>
        <p:nvSpPr>
          <p:cNvPr id="16" name="Text 14"/>
          <p:cNvSpPr/>
          <p:nvPr/>
        </p:nvSpPr>
        <p:spPr>
          <a:xfrm>
            <a:off x="2514600" y="640080"/>
            <a:ext cx="95829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progressive pathway. Continuous growth. Sustainable impact.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2514600" y="886968"/>
            <a:ext cx="2874874" cy="36576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5389474" y="886968"/>
            <a:ext cx="1437437" cy="36576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6826910" y="886968"/>
            <a:ext cx="1437437" cy="36576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pic>
        <p:nvPicPr>
          <p:cNvPr id="20" name="Image 0" descr="/tmp/full_9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2514600" y="1005840"/>
            <a:ext cx="8046720" cy="5257800"/>
          </a:xfrm>
          <a:prstGeom prst="rect">
            <a:avLst/>
          </a:prstGeom>
        </p:spPr>
      </p:pic>
      <p:sp>
        <p:nvSpPr>
          <p:cNvPr id="21" name="Shape 18"/>
          <p:cNvSpPr/>
          <p:nvPr/>
        </p:nvSpPr>
        <p:spPr>
          <a:xfrm>
            <a:off x="10744200" y="1005840"/>
            <a:ext cx="1307592" cy="256032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10789920" y="1005840"/>
            <a:ext cx="121615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TRANSFORMED SCHOOL OUTCOMES</a:t>
            </a:r>
            <a:endParaRPr lang="en-US" sz="750" dirty="0"/>
          </a:p>
        </p:txBody>
      </p:sp>
      <p:sp>
        <p:nvSpPr>
          <p:cNvPr id="23" name="Text 20"/>
          <p:cNvSpPr/>
          <p:nvPr/>
        </p:nvSpPr>
        <p:spPr>
          <a:xfrm>
            <a:off x="10789920" y="1298448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Holistic, competent and confident learners</a:t>
            </a:r>
            <a:endParaRPr lang="en-US" sz="800" dirty="0"/>
          </a:p>
        </p:txBody>
      </p:sp>
      <p:sp>
        <p:nvSpPr>
          <p:cNvPr id="24" name="Text 21"/>
          <p:cNvSpPr/>
          <p:nvPr/>
        </p:nvSpPr>
        <p:spPr>
          <a:xfrm>
            <a:off x="10789920" y="1709928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Empowered teachers and leaders</a:t>
            </a:r>
            <a:endParaRPr lang="en-US" sz="800" dirty="0"/>
          </a:p>
        </p:txBody>
      </p:sp>
      <p:sp>
        <p:nvSpPr>
          <p:cNvPr id="25" name="Text 22"/>
          <p:cNvSpPr/>
          <p:nvPr/>
        </p:nvSpPr>
        <p:spPr>
          <a:xfrm>
            <a:off x="10789920" y="2121408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Effective systems and learning environments</a:t>
            </a:r>
            <a:endParaRPr lang="en-US" sz="800" dirty="0"/>
          </a:p>
        </p:txBody>
      </p:sp>
      <p:sp>
        <p:nvSpPr>
          <p:cNvPr id="26" name="Text 23"/>
          <p:cNvSpPr/>
          <p:nvPr/>
        </p:nvSpPr>
        <p:spPr>
          <a:xfrm>
            <a:off x="10789920" y="2532888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Strong community partnerships</a:t>
            </a:r>
            <a:endParaRPr lang="en-US" sz="800" dirty="0"/>
          </a:p>
        </p:txBody>
      </p:sp>
      <p:sp>
        <p:nvSpPr>
          <p:cNvPr id="27" name="Text 24"/>
          <p:cNvSpPr/>
          <p:nvPr/>
        </p:nvSpPr>
        <p:spPr>
          <a:xfrm>
            <a:off x="10789920" y="2944368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✔  Positive impact in the community and beyond</a:t>
            </a:r>
            <a:endParaRPr lang="en-US" sz="800" dirty="0"/>
          </a:p>
        </p:txBody>
      </p:sp>
      <p:sp>
        <p:nvSpPr>
          <p:cNvPr id="28" name="Shape 25"/>
          <p:cNvSpPr/>
          <p:nvPr/>
        </p:nvSpPr>
        <p:spPr>
          <a:xfrm>
            <a:off x="10744200" y="3474720"/>
            <a:ext cx="1307592" cy="256032"/>
          </a:xfrm>
          <a:prstGeom prst="rect">
            <a:avLst/>
          </a:prstGeom>
          <a:solidFill>
            <a:srgbClr val="0D1B5E"/>
          </a:solidFill>
          <a:ln w="12700">
            <a:solidFill>
              <a:srgbClr val="0D1B5E"/>
            </a:solidFill>
            <a:prstDash val="solid"/>
          </a:ln>
        </p:spPr>
      </p:sp>
      <p:sp>
        <p:nvSpPr>
          <p:cNvPr id="29" name="Text 26"/>
          <p:cNvSpPr/>
          <p:nvPr/>
        </p:nvSpPr>
        <p:spPr>
          <a:xfrm>
            <a:off x="10789920" y="3474720"/>
            <a:ext cx="121615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ENABLERS</a:t>
            </a:r>
            <a:endParaRPr lang="en-US" sz="800" dirty="0"/>
          </a:p>
        </p:txBody>
      </p:sp>
      <p:sp>
        <p:nvSpPr>
          <p:cNvPr id="30" name="Text 27"/>
          <p:cNvSpPr/>
          <p:nvPr/>
        </p:nvSpPr>
        <p:spPr>
          <a:xfrm>
            <a:off x="10789920" y="3767328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◆  Leadership &amp; Governance</a:t>
            </a:r>
            <a:endParaRPr lang="en-US" sz="800" dirty="0"/>
          </a:p>
        </p:txBody>
      </p:sp>
      <p:sp>
        <p:nvSpPr>
          <p:cNvPr id="31" name="Text 28"/>
          <p:cNvSpPr/>
          <p:nvPr/>
        </p:nvSpPr>
        <p:spPr>
          <a:xfrm>
            <a:off x="10789920" y="4169664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◆  Resources &amp; Infrastructure</a:t>
            </a:r>
            <a:endParaRPr lang="en-US" sz="800" dirty="0"/>
          </a:p>
        </p:txBody>
      </p:sp>
      <p:sp>
        <p:nvSpPr>
          <p:cNvPr id="32" name="Text 29"/>
          <p:cNvSpPr/>
          <p:nvPr/>
        </p:nvSpPr>
        <p:spPr>
          <a:xfrm>
            <a:off x="10789920" y="4572000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◆  Data, Monitoring &amp; Evaluation</a:t>
            </a:r>
            <a:endParaRPr lang="en-US" sz="800" dirty="0"/>
          </a:p>
        </p:txBody>
      </p:sp>
      <p:sp>
        <p:nvSpPr>
          <p:cNvPr id="33" name="Text 30"/>
          <p:cNvSpPr/>
          <p:nvPr/>
        </p:nvSpPr>
        <p:spPr>
          <a:xfrm>
            <a:off x="10789920" y="4974336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◆  Partnerships &amp; Collaboration</a:t>
            </a:r>
            <a:endParaRPr lang="en-US" sz="800" dirty="0"/>
          </a:p>
        </p:txBody>
      </p:sp>
      <p:sp>
        <p:nvSpPr>
          <p:cNvPr id="34" name="Text 31"/>
          <p:cNvSpPr/>
          <p:nvPr/>
        </p:nvSpPr>
        <p:spPr>
          <a:xfrm>
            <a:off x="10789920" y="5376672"/>
            <a:ext cx="12161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3333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◆  Policy Alignment &amp; Support</a:t>
            </a:r>
            <a:endParaRPr lang="en-US" sz="800" dirty="0"/>
          </a:p>
        </p:txBody>
      </p:sp>
      <p:sp>
        <p:nvSpPr>
          <p:cNvPr id="35" name="Shape 32"/>
          <p:cNvSpPr/>
          <p:nvPr/>
        </p:nvSpPr>
        <p:spPr>
          <a:xfrm>
            <a:off x="0" y="6400800"/>
            <a:ext cx="12188952" cy="45720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36" name="Shape 33"/>
          <p:cNvSpPr/>
          <p:nvPr/>
        </p:nvSpPr>
        <p:spPr>
          <a:xfrm>
            <a:off x="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37" name="Shape 34"/>
          <p:cNvSpPr/>
          <p:nvPr/>
        </p:nvSpPr>
        <p:spPr>
          <a:xfrm>
            <a:off x="15544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38" name="Shape 35"/>
          <p:cNvSpPr/>
          <p:nvPr/>
        </p:nvSpPr>
        <p:spPr>
          <a:xfrm>
            <a:off x="31089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39" name="Shape 36"/>
          <p:cNvSpPr/>
          <p:nvPr/>
        </p:nvSpPr>
        <p:spPr>
          <a:xfrm>
            <a:off x="46634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0" name="Shape 37"/>
          <p:cNvSpPr/>
          <p:nvPr/>
        </p:nvSpPr>
        <p:spPr>
          <a:xfrm>
            <a:off x="62179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41" name="Shape 38"/>
          <p:cNvSpPr/>
          <p:nvPr/>
        </p:nvSpPr>
        <p:spPr>
          <a:xfrm>
            <a:off x="77724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2" name="Shape 39"/>
          <p:cNvSpPr/>
          <p:nvPr/>
        </p:nvSpPr>
        <p:spPr>
          <a:xfrm>
            <a:off x="93268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43" name="Shape 40"/>
          <p:cNvSpPr/>
          <p:nvPr/>
        </p:nvSpPr>
        <p:spPr>
          <a:xfrm>
            <a:off x="108813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44" name="Shape 41"/>
          <p:cNvSpPr/>
          <p:nvPr/>
        </p:nvSpPr>
        <p:spPr>
          <a:xfrm>
            <a:off x="124358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45" name="Shape 42"/>
          <p:cNvSpPr/>
          <p:nvPr/>
        </p:nvSpPr>
        <p:spPr>
          <a:xfrm>
            <a:off x="139903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46" name="Shape 43"/>
          <p:cNvSpPr/>
          <p:nvPr/>
        </p:nvSpPr>
        <p:spPr>
          <a:xfrm>
            <a:off x="155448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47" name="Shape 44"/>
          <p:cNvSpPr/>
          <p:nvPr/>
        </p:nvSpPr>
        <p:spPr>
          <a:xfrm>
            <a:off x="170992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48" name="Shape 45"/>
          <p:cNvSpPr/>
          <p:nvPr/>
        </p:nvSpPr>
        <p:spPr>
          <a:xfrm>
            <a:off x="186537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49" name="Shape 46"/>
          <p:cNvSpPr/>
          <p:nvPr/>
        </p:nvSpPr>
        <p:spPr>
          <a:xfrm>
            <a:off x="202082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0" name="Shape 47"/>
          <p:cNvSpPr/>
          <p:nvPr/>
        </p:nvSpPr>
        <p:spPr>
          <a:xfrm>
            <a:off x="217627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1" name="Shape 48"/>
          <p:cNvSpPr/>
          <p:nvPr/>
        </p:nvSpPr>
        <p:spPr>
          <a:xfrm>
            <a:off x="233172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52" name="Shape 49"/>
          <p:cNvSpPr/>
          <p:nvPr/>
        </p:nvSpPr>
        <p:spPr>
          <a:xfrm>
            <a:off x="248716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3" name="Shape 50"/>
          <p:cNvSpPr/>
          <p:nvPr/>
        </p:nvSpPr>
        <p:spPr>
          <a:xfrm>
            <a:off x="264261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54" name="Shape 51"/>
          <p:cNvSpPr/>
          <p:nvPr/>
        </p:nvSpPr>
        <p:spPr>
          <a:xfrm>
            <a:off x="279806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55" name="Shape 52"/>
          <p:cNvSpPr/>
          <p:nvPr/>
        </p:nvSpPr>
        <p:spPr>
          <a:xfrm>
            <a:off x="295351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56" name="Shape 53"/>
          <p:cNvSpPr/>
          <p:nvPr/>
        </p:nvSpPr>
        <p:spPr>
          <a:xfrm>
            <a:off x="310896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57" name="Shape 54"/>
          <p:cNvSpPr/>
          <p:nvPr/>
        </p:nvSpPr>
        <p:spPr>
          <a:xfrm>
            <a:off x="326440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58" name="Shape 55"/>
          <p:cNvSpPr/>
          <p:nvPr/>
        </p:nvSpPr>
        <p:spPr>
          <a:xfrm>
            <a:off x="341985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59" name="Shape 56"/>
          <p:cNvSpPr/>
          <p:nvPr/>
        </p:nvSpPr>
        <p:spPr>
          <a:xfrm>
            <a:off x="357530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0" name="Shape 57"/>
          <p:cNvSpPr/>
          <p:nvPr/>
        </p:nvSpPr>
        <p:spPr>
          <a:xfrm>
            <a:off x="373075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1" name="Shape 58"/>
          <p:cNvSpPr/>
          <p:nvPr/>
        </p:nvSpPr>
        <p:spPr>
          <a:xfrm>
            <a:off x="388620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2" name="Shape 59"/>
          <p:cNvSpPr/>
          <p:nvPr/>
        </p:nvSpPr>
        <p:spPr>
          <a:xfrm>
            <a:off x="404164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3" name="Shape 60"/>
          <p:cNvSpPr/>
          <p:nvPr/>
        </p:nvSpPr>
        <p:spPr>
          <a:xfrm>
            <a:off x="419709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64" name="Shape 61"/>
          <p:cNvSpPr/>
          <p:nvPr/>
        </p:nvSpPr>
        <p:spPr>
          <a:xfrm>
            <a:off x="435254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5" name="Shape 62"/>
          <p:cNvSpPr/>
          <p:nvPr/>
        </p:nvSpPr>
        <p:spPr>
          <a:xfrm>
            <a:off x="450799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66" name="Shape 63"/>
          <p:cNvSpPr/>
          <p:nvPr/>
        </p:nvSpPr>
        <p:spPr>
          <a:xfrm>
            <a:off x="466344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67" name="Shape 64"/>
          <p:cNvSpPr/>
          <p:nvPr/>
        </p:nvSpPr>
        <p:spPr>
          <a:xfrm>
            <a:off x="481888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68" name="Shape 65"/>
          <p:cNvSpPr/>
          <p:nvPr/>
        </p:nvSpPr>
        <p:spPr>
          <a:xfrm>
            <a:off x="497433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69" name="Shape 66"/>
          <p:cNvSpPr/>
          <p:nvPr/>
        </p:nvSpPr>
        <p:spPr>
          <a:xfrm>
            <a:off x="512978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0" name="Shape 67"/>
          <p:cNvSpPr/>
          <p:nvPr/>
        </p:nvSpPr>
        <p:spPr>
          <a:xfrm>
            <a:off x="528523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1" name="Shape 68"/>
          <p:cNvSpPr/>
          <p:nvPr/>
        </p:nvSpPr>
        <p:spPr>
          <a:xfrm>
            <a:off x="544068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2" name="Shape 69"/>
          <p:cNvSpPr/>
          <p:nvPr/>
        </p:nvSpPr>
        <p:spPr>
          <a:xfrm>
            <a:off x="559612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3" name="Shape 70"/>
          <p:cNvSpPr/>
          <p:nvPr/>
        </p:nvSpPr>
        <p:spPr>
          <a:xfrm>
            <a:off x="575157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74" name="Shape 71"/>
          <p:cNvSpPr/>
          <p:nvPr/>
        </p:nvSpPr>
        <p:spPr>
          <a:xfrm>
            <a:off x="590702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75" name="Shape 72"/>
          <p:cNvSpPr/>
          <p:nvPr/>
        </p:nvSpPr>
        <p:spPr>
          <a:xfrm>
            <a:off x="606247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76" name="Shape 73"/>
          <p:cNvSpPr/>
          <p:nvPr/>
        </p:nvSpPr>
        <p:spPr>
          <a:xfrm>
            <a:off x="621792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77" name="Shape 74"/>
          <p:cNvSpPr/>
          <p:nvPr/>
        </p:nvSpPr>
        <p:spPr>
          <a:xfrm>
            <a:off x="637336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78" name="Shape 75"/>
          <p:cNvSpPr/>
          <p:nvPr/>
        </p:nvSpPr>
        <p:spPr>
          <a:xfrm>
            <a:off x="652881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79" name="Shape 76"/>
          <p:cNvSpPr/>
          <p:nvPr/>
        </p:nvSpPr>
        <p:spPr>
          <a:xfrm>
            <a:off x="668426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0" name="Shape 77"/>
          <p:cNvSpPr/>
          <p:nvPr/>
        </p:nvSpPr>
        <p:spPr>
          <a:xfrm>
            <a:off x="683971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1" name="Shape 78"/>
          <p:cNvSpPr/>
          <p:nvPr/>
        </p:nvSpPr>
        <p:spPr>
          <a:xfrm>
            <a:off x="699516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2" name="Shape 79"/>
          <p:cNvSpPr/>
          <p:nvPr/>
        </p:nvSpPr>
        <p:spPr>
          <a:xfrm>
            <a:off x="715060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3" name="Shape 80"/>
          <p:cNvSpPr/>
          <p:nvPr/>
        </p:nvSpPr>
        <p:spPr>
          <a:xfrm>
            <a:off x="730605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84" name="Shape 81"/>
          <p:cNvSpPr/>
          <p:nvPr/>
        </p:nvSpPr>
        <p:spPr>
          <a:xfrm>
            <a:off x="746150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85" name="Shape 82"/>
          <p:cNvSpPr/>
          <p:nvPr/>
        </p:nvSpPr>
        <p:spPr>
          <a:xfrm>
            <a:off x="761695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86" name="Shape 83"/>
          <p:cNvSpPr/>
          <p:nvPr/>
        </p:nvSpPr>
        <p:spPr>
          <a:xfrm>
            <a:off x="7772400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87" name="Shape 84"/>
          <p:cNvSpPr/>
          <p:nvPr/>
        </p:nvSpPr>
        <p:spPr>
          <a:xfrm>
            <a:off x="7927848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8" name="Shape 85"/>
          <p:cNvSpPr/>
          <p:nvPr/>
        </p:nvSpPr>
        <p:spPr>
          <a:xfrm>
            <a:off x="8083296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9" name="Shape 86"/>
          <p:cNvSpPr/>
          <p:nvPr/>
        </p:nvSpPr>
        <p:spPr>
          <a:xfrm>
            <a:off x="8238744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0" name="Shape 87"/>
          <p:cNvSpPr/>
          <p:nvPr/>
        </p:nvSpPr>
        <p:spPr>
          <a:xfrm>
            <a:off x="8394192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1" name="Shape 88"/>
          <p:cNvSpPr/>
          <p:nvPr/>
        </p:nvSpPr>
        <p:spPr>
          <a:xfrm>
            <a:off x="8549640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2" name="Shape 89"/>
          <p:cNvSpPr/>
          <p:nvPr/>
        </p:nvSpPr>
        <p:spPr>
          <a:xfrm>
            <a:off x="8705088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3" name="Shape 90"/>
          <p:cNvSpPr/>
          <p:nvPr/>
        </p:nvSpPr>
        <p:spPr>
          <a:xfrm>
            <a:off x="8860536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94" name="Shape 91"/>
          <p:cNvSpPr/>
          <p:nvPr/>
        </p:nvSpPr>
        <p:spPr>
          <a:xfrm>
            <a:off x="9015984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95" name="Shape 92"/>
          <p:cNvSpPr/>
          <p:nvPr/>
        </p:nvSpPr>
        <p:spPr>
          <a:xfrm>
            <a:off x="9171432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96" name="Shape 93"/>
          <p:cNvSpPr/>
          <p:nvPr/>
        </p:nvSpPr>
        <p:spPr>
          <a:xfrm>
            <a:off x="9326880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7" name="Shape 94"/>
          <p:cNvSpPr/>
          <p:nvPr/>
        </p:nvSpPr>
        <p:spPr>
          <a:xfrm>
            <a:off x="9482328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98" name="Shape 95"/>
          <p:cNvSpPr/>
          <p:nvPr/>
        </p:nvSpPr>
        <p:spPr>
          <a:xfrm>
            <a:off x="9637776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99" name="Shape 96"/>
          <p:cNvSpPr/>
          <p:nvPr/>
        </p:nvSpPr>
        <p:spPr>
          <a:xfrm>
            <a:off x="9793224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0" name="Shape 97"/>
          <p:cNvSpPr/>
          <p:nvPr/>
        </p:nvSpPr>
        <p:spPr>
          <a:xfrm>
            <a:off x="9948672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1" name="Shape 98"/>
          <p:cNvSpPr/>
          <p:nvPr/>
        </p:nvSpPr>
        <p:spPr>
          <a:xfrm>
            <a:off x="10104120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2" name="Shape 99"/>
          <p:cNvSpPr/>
          <p:nvPr/>
        </p:nvSpPr>
        <p:spPr>
          <a:xfrm>
            <a:off x="10259568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3" name="Shape 100"/>
          <p:cNvSpPr/>
          <p:nvPr/>
        </p:nvSpPr>
        <p:spPr>
          <a:xfrm>
            <a:off x="10415016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04" name="Shape 101"/>
          <p:cNvSpPr/>
          <p:nvPr/>
        </p:nvSpPr>
        <p:spPr>
          <a:xfrm>
            <a:off x="10570464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05" name="Shape 102"/>
          <p:cNvSpPr/>
          <p:nvPr/>
        </p:nvSpPr>
        <p:spPr>
          <a:xfrm>
            <a:off x="10725912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06" name="Shape 103"/>
          <p:cNvSpPr/>
          <p:nvPr/>
        </p:nvSpPr>
        <p:spPr>
          <a:xfrm>
            <a:off x="10881360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07" name="Shape 104"/>
          <p:cNvSpPr/>
          <p:nvPr/>
        </p:nvSpPr>
        <p:spPr>
          <a:xfrm>
            <a:off x="11036808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08" name="Shape 105"/>
          <p:cNvSpPr/>
          <p:nvPr/>
        </p:nvSpPr>
        <p:spPr>
          <a:xfrm>
            <a:off x="11192256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09" name="Shape 106"/>
          <p:cNvSpPr/>
          <p:nvPr/>
        </p:nvSpPr>
        <p:spPr>
          <a:xfrm>
            <a:off x="11347704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0" name="Shape 107"/>
          <p:cNvSpPr/>
          <p:nvPr/>
        </p:nvSpPr>
        <p:spPr>
          <a:xfrm>
            <a:off x="11503152" y="6400800"/>
            <a:ext cx="155448" cy="73152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111" name="Shape 108"/>
          <p:cNvSpPr/>
          <p:nvPr/>
        </p:nvSpPr>
        <p:spPr>
          <a:xfrm>
            <a:off x="11658600" y="6400800"/>
            <a:ext cx="155448" cy="73152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12" name="Shape 109"/>
          <p:cNvSpPr/>
          <p:nvPr/>
        </p:nvSpPr>
        <p:spPr>
          <a:xfrm>
            <a:off x="11814048" y="6400800"/>
            <a:ext cx="155448" cy="73152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113" name="Shape 110"/>
          <p:cNvSpPr/>
          <p:nvPr/>
        </p:nvSpPr>
        <p:spPr>
          <a:xfrm>
            <a:off x="11969496" y="6400800"/>
            <a:ext cx="155448" cy="73152"/>
          </a:xfrm>
          <a:prstGeom prst="rect">
            <a:avLst/>
          </a:prstGeom>
          <a:solidFill>
            <a:srgbClr val="4A148C"/>
          </a:solidFill>
          <a:ln w="12700">
            <a:solidFill>
              <a:srgbClr val="4A148C"/>
            </a:solidFill>
            <a:prstDash val="solid"/>
          </a:ln>
        </p:spPr>
      </p:sp>
      <p:sp>
        <p:nvSpPr>
          <p:cNvPr id="114" name="Shape 111"/>
          <p:cNvSpPr/>
          <p:nvPr/>
        </p:nvSpPr>
        <p:spPr>
          <a:xfrm>
            <a:off x="12124944" y="6400800"/>
            <a:ext cx="155448" cy="73152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5" name="Shape 112"/>
          <p:cNvSpPr/>
          <p:nvPr/>
        </p:nvSpPr>
        <p:spPr>
          <a:xfrm>
            <a:off x="12280392" y="6400800"/>
            <a:ext cx="155448" cy="73152"/>
          </a:xfrm>
          <a:prstGeom prst="rect">
            <a:avLst/>
          </a:prstGeom>
          <a:solidFill>
            <a:srgbClr val="F9A825"/>
          </a:solidFill>
          <a:ln w="12700">
            <a:solidFill>
              <a:srgbClr val="F9A825"/>
            </a:solidFill>
            <a:prstDash val="solid"/>
          </a:ln>
        </p:spPr>
      </p:sp>
      <p:sp>
        <p:nvSpPr>
          <p:cNvPr id="116" name="Text 113"/>
          <p:cNvSpPr/>
          <p:nvPr/>
        </p:nvSpPr>
        <p:spPr>
          <a:xfrm>
            <a:off x="274320" y="6492240"/>
            <a:ext cx="116403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ROOTED IN IDENTITY  |  DRIVEN BY COMPETENCE  |  POWERED BY VALUES  |  COMMITTED TO IMPACT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ASN Education Framework</dc:title>
  <dc:subject>PptxGenJS Presentation</dc:subject>
  <dc:creator>African Schools Network</dc:creator>
  <cp:lastModifiedBy>African Schools Network</cp:lastModifiedBy>
  <cp:revision>1</cp:revision>
  <dcterms:created xsi:type="dcterms:W3CDTF">2026-05-23T23:08:41Z</dcterms:created>
  <dcterms:modified xsi:type="dcterms:W3CDTF">2026-05-23T23:08:41Z</dcterms:modified>
</cp:coreProperties>
</file>